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70" r:id="rId7"/>
    <p:sldId id="27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B7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0" autoAdjust="0"/>
    <p:restoredTop sz="94638" autoAdjust="0"/>
  </p:normalViewPr>
  <p:slideViewPr>
    <p:cSldViewPr>
      <p:cViewPr varScale="1">
        <p:scale>
          <a:sx n="56" d="100"/>
          <a:sy n="56" d="100"/>
        </p:scale>
        <p:origin x="-96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508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 smtClean="0"/>
              <a:t>Developer’s Training Week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dirty="0" smtClean="0"/>
              <a:t>September 29 – October 2,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 smtClean="0"/>
              <a:t>Kitware,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en-US" dirty="0" smtClean="0"/>
              <a:t>CMake Introduction - </a:t>
            </a:r>
            <a:fld id="{5A0BB513-880C-4BE5-9945-0F9C2F25D0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411EE21-7374-480A-8F2B-47AE947819D1}" type="datetimeFigureOut">
              <a:rPr lang="en-US"/>
              <a:pPr>
                <a:defRPr/>
              </a:pPr>
              <a:t>11/11/2010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C00E512-4365-4D61-9549-8618E59D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CD7CA6-BA20-5145-B38B-D85E87FCDC3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032656-EB74-454C-AFA1-810ED49C3B89}" type="slidenum">
              <a:rPr lang="en-US"/>
              <a:pPr/>
              <a:t>11</a:t>
            </a:fld>
            <a:endParaRPr lang="en-U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259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032656-EB74-454C-AFA1-810ED49C3B89}" type="slidenum">
              <a:rPr lang="en-US"/>
              <a:pPr/>
              <a:t>12</a:t>
            </a:fld>
            <a:endParaRPr lang="en-U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259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 smtClean="0"/>
              <a:t>The Titan Informatics Toolkit is a collaborative effort between Sandia National Laboratories and Kitware Inc. It represents a significant expansion of the Visualization </a:t>
            </a:r>
            <a:r>
              <a:rPr lang="en-US" dirty="0" err="1" smtClean="0"/>
              <a:t>ToolKit</a:t>
            </a:r>
            <a:r>
              <a:rPr lang="en-US" dirty="0" smtClean="0"/>
              <a:t> (VTK) to support the ingestion, processing, and display of informatics data. By leveraging the VTK engine, Titan provides a flexible, component based, pipeline architecture for the integration and deployment of algorithms in the fields of intelligence, semantic graph and information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CD7CA6-BA20-5145-B38B-D85E87FCDC3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743200"/>
            <a:ext cx="7239000" cy="533401"/>
          </a:xfrm>
        </p:spPr>
        <p:txBody>
          <a:bodyPr anchor="t">
            <a:noAutofit/>
          </a:bodyPr>
          <a:lstStyle>
            <a:lvl1pPr algn="l">
              <a:defRPr sz="6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2390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F65C-D659-43E2-9F88-CCC59CB65011}" type="datetimeFigureOut">
              <a:rPr lang="en-US"/>
              <a:pPr>
                <a:defRPr/>
              </a:pPr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B314-2998-440F-AA54-8C1C71AA31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D13B-92D8-40CE-BC2C-ED4823800027}" type="datetimeFigureOut">
              <a:rPr lang="en-US"/>
              <a:pPr>
                <a:defRPr/>
              </a:pPr>
              <a:t>11/11/2010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A9C3-98DB-4B87-8A92-F7EBCAC92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82606-51A1-41D1-9BE1-87351F79B654}" type="datetimeFigureOut">
              <a:rPr lang="en-US"/>
              <a:pPr>
                <a:defRPr/>
              </a:pPr>
              <a:t>11/11/2010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2DF7-D4A5-4F26-9AA6-7B3E244DF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AB1BF-3FAB-4588-A9E6-A84E15E4B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0" i="0" cap="all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FFBE-5F5E-4AC0-85F9-F754111D49AE}" type="datetimeFigureOut">
              <a:rPr lang="en-US"/>
              <a:pPr>
                <a:defRPr/>
              </a:pPr>
              <a:t>11/11/2010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04592-D3AE-42E1-88F1-C481F5967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259F-E700-414B-BEE7-23C329175943}" type="datetimeFigureOut">
              <a:rPr lang="en-US"/>
              <a:pPr>
                <a:defRPr/>
              </a:pPr>
              <a:t>11/11/2010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EA46D-1C2C-4048-9CF3-8A1981960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4CC7-534A-4576-8400-95F09BFBE418}" type="datetimeFigureOut">
              <a:rPr lang="en-US"/>
              <a:pPr>
                <a:defRPr/>
              </a:pPr>
              <a:t>11/11/2010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2F6A3-D01E-4242-828C-C085BEF94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5F96-314B-412D-9DD0-71E2F538BD6A}" type="datetimeFigureOut">
              <a:rPr lang="en-US"/>
              <a:pPr>
                <a:defRPr/>
              </a:pPr>
              <a:t>11/11/2010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F4FF-81D7-4ACB-95D7-FB0EBF329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E984B-5E13-4B67-92A7-E2591BB5F8CD}" type="datetimeFigureOut">
              <a:rPr lang="en-US"/>
              <a:pPr>
                <a:defRPr/>
              </a:pPr>
              <a:t>11/11/2010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7213-F073-44D0-AC46-AAF657A75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B904-A152-4D45-AC6B-DE339EE31E3D}" type="datetimeFigureOut">
              <a:rPr lang="en-US"/>
              <a:pPr>
                <a:defRPr/>
              </a:pPr>
              <a:t>11/11/2010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F86B-0C7F-4A73-B31B-CD9A96121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AC4EA-BA27-4A5E-B7C6-16EC2D6AD907}" type="datetimeFigureOut">
              <a:rPr lang="en-US"/>
              <a:pPr>
                <a:defRPr/>
              </a:pPr>
              <a:t>11/11/2010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B40A-BA3E-4990-ABE9-3D5043517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62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AB6DE9-C5AA-4468-B586-95509A4C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37609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62000" y="2743200"/>
            <a:ext cx="7848600" cy="533401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dirty="0" smtClean="0"/>
              <a:t>ITKv4 Workflow/Process</a:t>
            </a: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657600"/>
            <a:ext cx="8153400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Getting from here to there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527425" y="4238625"/>
            <a:ext cx="2825453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Bill Hoffman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bill.hoffman@kitware.com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Titan: Source Code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800" dirty="0" smtClean="0"/>
              <a:t>New </a:t>
            </a:r>
            <a:r>
              <a:rPr lang="en-US" sz="2800" dirty="0" err="1" smtClean="0"/>
              <a:t>Git</a:t>
            </a:r>
            <a:r>
              <a:rPr lang="en-US" sz="2800" dirty="0" smtClean="0"/>
              <a:t> repository developed over last year.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Designed to share </a:t>
            </a:r>
            <a:r>
              <a:rPr lang="en-US" sz="2000" dirty="0" err="1" smtClean="0"/>
              <a:t>Git</a:t>
            </a:r>
            <a:r>
              <a:rPr lang="en-US" sz="2000" dirty="0" smtClean="0"/>
              <a:t> </a:t>
            </a:r>
            <a:r>
              <a:rPr lang="en-US" sz="2000" dirty="0" err="1" smtClean="0"/>
              <a:t>submodules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Seven </a:t>
            </a:r>
            <a:r>
              <a:rPr lang="en-US" sz="2000" dirty="0" err="1" smtClean="0"/>
              <a:t>Git</a:t>
            </a:r>
            <a:r>
              <a:rPr lang="en-US" sz="2000" dirty="0" smtClean="0"/>
              <a:t> </a:t>
            </a:r>
            <a:r>
              <a:rPr lang="en-US" sz="2000" dirty="0" err="1" smtClean="0"/>
              <a:t>submodules</a:t>
            </a:r>
            <a:r>
              <a:rPr lang="en-US" sz="2000" dirty="0" smtClean="0"/>
              <a:t> at present.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Also downloads source </a:t>
            </a:r>
            <a:r>
              <a:rPr lang="en-US" sz="2400" dirty="0" err="1" smtClean="0"/>
              <a:t>tarballs</a:t>
            </a:r>
            <a:r>
              <a:rPr lang="en-US" sz="2400" dirty="0" smtClean="0"/>
              <a:t> for other dependencies.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Aim to get developers/users up and running quickly.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Builds dependencies such as VTK, Qt, </a:t>
            </a:r>
            <a:r>
              <a:rPr lang="en-US" sz="2400" dirty="0" err="1" smtClean="0"/>
              <a:t>Trilinos</a:t>
            </a:r>
            <a:r>
              <a:rPr lang="en-US" sz="2400" dirty="0" smtClean="0"/>
              <a:t>, curl, HDF5, Google protocol buffers.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Can optionally build against system versions.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The entire repository (including </a:t>
            </a:r>
            <a:r>
              <a:rPr lang="en-US" sz="2400" dirty="0" err="1" smtClean="0"/>
              <a:t>tarballs</a:t>
            </a:r>
            <a:r>
              <a:rPr lang="en-US" sz="2400" dirty="0" smtClean="0"/>
              <a:t>) can be downloaded – builds on non-networked machines.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7825"/>
            <a:ext cx="8229600" cy="11493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Titan: Build System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12863"/>
            <a:ext cx="8229600" cy="4525962"/>
          </a:xfrm>
          <a:ln/>
        </p:spPr>
        <p:txBody>
          <a:bodyPr/>
          <a:lstStyle/>
          <a:p>
            <a:pPr marL="341313" indent="-341313">
              <a:buClr>
                <a:srgbClr val="59595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New </a:t>
            </a:r>
            <a:r>
              <a:rPr lang="en-US" dirty="0" err="1" smtClean="0"/>
              <a:t>CMake</a:t>
            </a:r>
            <a:r>
              <a:rPr lang="en-US" dirty="0" smtClean="0"/>
              <a:t> based build system.</a:t>
            </a:r>
          </a:p>
          <a:p>
            <a:pPr marL="341313" indent="-341313">
              <a:buClr>
                <a:srgbClr val="59595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Extensive use of external projects.</a:t>
            </a:r>
          </a:p>
          <a:p>
            <a:pPr marL="741363" lvl="1" indent="-341313">
              <a:buClr>
                <a:srgbClr val="59595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Drive the build of Qt (from source </a:t>
            </a:r>
            <a:r>
              <a:rPr lang="en-US" dirty="0" err="1" smtClean="0"/>
              <a:t>tarball</a:t>
            </a:r>
            <a:r>
              <a:rPr lang="en-US" dirty="0" smtClean="0"/>
              <a:t>).</a:t>
            </a:r>
          </a:p>
          <a:p>
            <a:pPr marL="741363" lvl="1" indent="-341313">
              <a:buClr>
                <a:srgbClr val="59595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Drives the build of VTK, </a:t>
            </a:r>
            <a:r>
              <a:rPr lang="en-US" dirty="0" err="1" smtClean="0"/>
              <a:t>Trilinos</a:t>
            </a:r>
            <a:r>
              <a:rPr lang="en-US" dirty="0" smtClean="0"/>
              <a:t> from the source tree in 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 err="1" smtClean="0"/>
              <a:t>submodules</a:t>
            </a:r>
            <a:r>
              <a:rPr lang="en-US" dirty="0" smtClean="0"/>
              <a:t>.</a:t>
            </a:r>
          </a:p>
          <a:p>
            <a:pPr marL="341313" indent="-341313">
              <a:buClr>
                <a:srgbClr val="59595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Largely use </a:t>
            </a:r>
            <a:r>
              <a:rPr lang="en-US" dirty="0" err="1" smtClean="0"/>
              <a:t>Git</a:t>
            </a:r>
            <a:r>
              <a:rPr lang="en-US" dirty="0" smtClean="0"/>
              <a:t> to pin a </a:t>
            </a:r>
            <a:r>
              <a:rPr lang="en-US" dirty="0" err="1" smtClean="0"/>
              <a:t>submodule</a:t>
            </a:r>
            <a:r>
              <a:rPr lang="en-US" dirty="0" smtClean="0"/>
              <a:t>.</a:t>
            </a:r>
          </a:p>
          <a:p>
            <a:pPr marL="741363" lvl="1" indent="-341313">
              <a:buClr>
                <a:srgbClr val="59595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Move to newer versions when desired.</a:t>
            </a:r>
          </a:p>
          <a:p>
            <a:pPr marL="341313" indent="-341313">
              <a:buClr>
                <a:srgbClr val="59595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Titan has a lot of dependencies.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7825"/>
            <a:ext cx="8229600" cy="11493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Titan</a:t>
            </a:r>
            <a:r>
              <a:rPr lang="en-US" smtClean="0"/>
              <a:t>: Workflow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12863"/>
            <a:ext cx="8229600" cy="4525962"/>
          </a:xfrm>
          <a:ln/>
        </p:spPr>
        <p:txBody>
          <a:bodyPr/>
          <a:lstStyle/>
          <a:p>
            <a:pPr marL="341313" indent="-341313">
              <a:buClr>
                <a:srgbClr val="59595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Employ a branchy workflow.</a:t>
            </a:r>
          </a:p>
          <a:p>
            <a:pPr marL="741363" lvl="1" indent="-341313">
              <a:buClr>
                <a:srgbClr val="59595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Using the topic stage to merge.</a:t>
            </a:r>
          </a:p>
          <a:p>
            <a:pPr marL="741363" lvl="1" indent="-341313">
              <a:buClr>
                <a:srgbClr val="59595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Dashboards test master and next.</a:t>
            </a:r>
          </a:p>
          <a:p>
            <a:pPr marL="741363" lvl="1" indent="-341313">
              <a:buClr>
                <a:srgbClr val="59595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All developers can merge to both.</a:t>
            </a:r>
          </a:p>
          <a:p>
            <a:pPr marL="1141413" lvl="2" indent="-341313">
              <a:buClr>
                <a:srgbClr val="59595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Policy that all C++ code tests out in next before being merged into master.</a:t>
            </a:r>
          </a:p>
          <a:p>
            <a:pPr marL="341313" indent="-341313">
              <a:buClr>
                <a:srgbClr val="59595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Stage provides overview of active topics.</a:t>
            </a:r>
          </a:p>
          <a:p>
            <a:pPr marL="341313" indent="-341313">
              <a:buClr>
                <a:srgbClr val="59595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I largely manage </a:t>
            </a:r>
            <a:r>
              <a:rPr lang="en-US" dirty="0" err="1" smtClean="0"/>
              <a:t>submodules</a:t>
            </a:r>
            <a:r>
              <a:rPr lang="en-US" dirty="0" smtClean="0"/>
              <a:t> and third party libraries – VTK moved often.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289550" y="39528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975350" y="39528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AutoShape 7"/>
          <p:cNvCxnSpPr>
            <a:cxnSpLocks noChangeShapeType="1"/>
            <a:stCxn id="5" idx="2"/>
            <a:endCxn id="4" idx="6"/>
          </p:cNvCxnSpPr>
          <p:nvPr/>
        </p:nvCxnSpPr>
        <p:spPr bwMode="auto">
          <a:xfrm flipH="1">
            <a:off x="5441950" y="471487"/>
            <a:ext cx="533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661150" y="39528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AutoShape 9"/>
          <p:cNvCxnSpPr>
            <a:cxnSpLocks noChangeShapeType="1"/>
            <a:stCxn id="7" idx="2"/>
            <a:endCxn id="5" idx="6"/>
          </p:cNvCxnSpPr>
          <p:nvPr/>
        </p:nvCxnSpPr>
        <p:spPr bwMode="auto">
          <a:xfrm flipH="1">
            <a:off x="6127750" y="471487"/>
            <a:ext cx="533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432550" y="776287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AutoShape 11"/>
          <p:cNvCxnSpPr>
            <a:cxnSpLocks noChangeShapeType="1"/>
            <a:stCxn id="27" idx="2"/>
            <a:endCxn id="7" idx="6"/>
          </p:cNvCxnSpPr>
          <p:nvPr/>
        </p:nvCxnSpPr>
        <p:spPr bwMode="auto">
          <a:xfrm flipH="1">
            <a:off x="6813550" y="471487"/>
            <a:ext cx="1219200" cy="0"/>
          </a:xfrm>
          <a:prstGeom prst="straightConnector1">
            <a:avLst/>
          </a:prstGeom>
          <a:noFill/>
          <a:ln w="25400">
            <a:solidFill>
              <a:srgbClr val="5F5F5F"/>
            </a:solidFill>
            <a:round/>
            <a:headEnd/>
            <a:tailEnd type="triangle" w="lg" len="lg"/>
          </a:ln>
          <a:effectLst/>
        </p:spPr>
      </p:cxnSp>
      <p:cxnSp>
        <p:nvCxnSpPr>
          <p:cNvPr id="11" name="AutoShape 12"/>
          <p:cNvCxnSpPr>
            <a:cxnSpLocks noChangeShapeType="1"/>
            <a:stCxn id="9" idx="1"/>
            <a:endCxn id="5" idx="5"/>
          </p:cNvCxnSpPr>
          <p:nvPr/>
        </p:nvCxnSpPr>
        <p:spPr bwMode="auto">
          <a:xfrm flipH="1" flipV="1">
            <a:off x="6105525" y="525462"/>
            <a:ext cx="349250" cy="273050"/>
          </a:xfrm>
          <a:prstGeom prst="straightConnector1">
            <a:avLst/>
          </a:prstGeom>
          <a:noFill/>
          <a:ln w="25400">
            <a:solidFill>
              <a:srgbClr val="339933"/>
            </a:solidFill>
            <a:round/>
            <a:headEnd/>
            <a:tailEnd type="triangle" w="lg" len="lg"/>
          </a:ln>
          <a:effectLst/>
        </p:spPr>
      </p:cxnSp>
      <p:cxnSp>
        <p:nvCxnSpPr>
          <p:cNvPr id="12" name="AutoShape 13"/>
          <p:cNvCxnSpPr>
            <a:cxnSpLocks noChangeShapeType="1"/>
            <a:stCxn id="20" idx="1"/>
            <a:endCxn id="24" idx="5"/>
          </p:cNvCxnSpPr>
          <p:nvPr/>
        </p:nvCxnSpPr>
        <p:spPr bwMode="auto">
          <a:xfrm flipH="1" flipV="1">
            <a:off x="7172325" y="906462"/>
            <a:ext cx="349250" cy="2730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</p:cxn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261350" y="242887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master</a:t>
            </a:r>
          </a:p>
        </p:txBody>
      </p:sp>
      <p:cxnSp>
        <p:nvCxnSpPr>
          <p:cNvPr id="14" name="AutoShape 15"/>
          <p:cNvCxnSpPr>
            <a:cxnSpLocks noChangeShapeType="1"/>
          </p:cNvCxnSpPr>
          <p:nvPr/>
        </p:nvCxnSpPr>
        <p:spPr bwMode="auto">
          <a:xfrm flipH="1">
            <a:off x="4756150" y="471487"/>
            <a:ext cx="533400" cy="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</p:spPr>
      </p:cxnSp>
      <p:cxnSp>
        <p:nvCxnSpPr>
          <p:cNvPr id="15" name="AutoShape 16"/>
          <p:cNvCxnSpPr>
            <a:cxnSpLocks noChangeShapeType="1"/>
            <a:stCxn id="5" idx="1"/>
          </p:cNvCxnSpPr>
          <p:nvPr/>
        </p:nvCxnSpPr>
        <p:spPr bwMode="auto">
          <a:xfrm flipH="1" flipV="1">
            <a:off x="5594350" y="92075"/>
            <a:ext cx="403225" cy="325437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</p:spPr>
      </p:cxnSp>
      <p:cxnSp>
        <p:nvCxnSpPr>
          <p:cNvPr id="16" name="AutoShape 17"/>
          <p:cNvCxnSpPr>
            <a:cxnSpLocks noChangeShapeType="1"/>
            <a:stCxn id="7" idx="1"/>
          </p:cNvCxnSpPr>
          <p:nvPr/>
        </p:nvCxnSpPr>
        <p:spPr bwMode="auto">
          <a:xfrm flipH="1" flipV="1">
            <a:off x="6280150" y="90487"/>
            <a:ext cx="403225" cy="3270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</p:spPr>
      </p:cxn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5289550" y="115728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5975350" y="115728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" name="AutoShape 20"/>
          <p:cNvCxnSpPr>
            <a:cxnSpLocks noChangeShapeType="1"/>
            <a:stCxn id="18" idx="2"/>
            <a:endCxn id="17" idx="6"/>
          </p:cNvCxnSpPr>
          <p:nvPr/>
        </p:nvCxnSpPr>
        <p:spPr bwMode="auto">
          <a:xfrm flipH="1">
            <a:off x="5441950" y="1233487"/>
            <a:ext cx="5334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</p:cxn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499350" y="115728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AutoShape 22"/>
          <p:cNvCxnSpPr>
            <a:cxnSpLocks noChangeShapeType="1"/>
            <a:stCxn id="20" idx="2"/>
            <a:endCxn id="18" idx="6"/>
          </p:cNvCxnSpPr>
          <p:nvPr/>
        </p:nvCxnSpPr>
        <p:spPr bwMode="auto">
          <a:xfrm flipH="1">
            <a:off x="6127750" y="1233487"/>
            <a:ext cx="1371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</p:cxnSp>
      <p:cxnSp>
        <p:nvCxnSpPr>
          <p:cNvPr id="22" name="AutoShape 23"/>
          <p:cNvCxnSpPr>
            <a:cxnSpLocks noChangeShapeType="1"/>
          </p:cNvCxnSpPr>
          <p:nvPr/>
        </p:nvCxnSpPr>
        <p:spPr bwMode="auto">
          <a:xfrm flipH="1">
            <a:off x="4756150" y="1233487"/>
            <a:ext cx="533400" cy="0"/>
          </a:xfrm>
          <a:prstGeom prst="straightConnector1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</p:spPr>
      </p:cxnSp>
      <p:cxnSp>
        <p:nvCxnSpPr>
          <p:cNvPr id="23" name="AutoShape 24"/>
          <p:cNvCxnSpPr>
            <a:cxnSpLocks noChangeShapeType="1"/>
          </p:cNvCxnSpPr>
          <p:nvPr/>
        </p:nvCxnSpPr>
        <p:spPr bwMode="auto">
          <a:xfrm flipH="1" flipV="1">
            <a:off x="5594350" y="852487"/>
            <a:ext cx="403225" cy="325438"/>
          </a:xfrm>
          <a:prstGeom prst="straightConnector1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</p:spPr>
      </p:cxn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7042150" y="776287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" name="AutoShape 26"/>
          <p:cNvCxnSpPr>
            <a:cxnSpLocks noChangeShapeType="1"/>
            <a:stCxn id="24" idx="2"/>
            <a:endCxn id="9" idx="6"/>
          </p:cNvCxnSpPr>
          <p:nvPr/>
        </p:nvCxnSpPr>
        <p:spPr bwMode="auto">
          <a:xfrm flipH="1">
            <a:off x="6584950" y="852487"/>
            <a:ext cx="457200" cy="0"/>
          </a:xfrm>
          <a:prstGeom prst="straightConnector1">
            <a:avLst/>
          </a:prstGeom>
          <a:noFill/>
          <a:ln w="25400">
            <a:solidFill>
              <a:srgbClr val="339933"/>
            </a:solidFill>
            <a:round/>
            <a:headEnd/>
            <a:tailEnd type="triangle" w="lg" len="lg"/>
          </a:ln>
          <a:effectLst/>
        </p:spPr>
      </p:cxnSp>
      <p:cxnSp>
        <p:nvCxnSpPr>
          <p:cNvPr id="26" name="AutoShape 27"/>
          <p:cNvCxnSpPr>
            <a:cxnSpLocks noChangeShapeType="1"/>
            <a:stCxn id="27" idx="3"/>
            <a:endCxn id="24" idx="6"/>
          </p:cNvCxnSpPr>
          <p:nvPr/>
        </p:nvCxnSpPr>
        <p:spPr bwMode="auto">
          <a:xfrm flipH="1">
            <a:off x="7194550" y="525462"/>
            <a:ext cx="860425" cy="327025"/>
          </a:xfrm>
          <a:prstGeom prst="straightConnector1">
            <a:avLst/>
          </a:prstGeom>
          <a:noFill/>
          <a:ln w="25400">
            <a:solidFill>
              <a:srgbClr val="5F5F5F"/>
            </a:solidFill>
            <a:round/>
            <a:headEnd/>
            <a:tailEnd type="triangle" w="lg" len="lg"/>
          </a:ln>
          <a:effectLst/>
        </p:spPr>
      </p:cxn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032750" y="395287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7727950" y="1004887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next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7346950" y="700087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9900"/>
                </a:solidFill>
              </a:rPr>
              <a:t>some-topic</a:t>
            </a: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8108950" y="547687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7575550" y="1309687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needs to work from day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CMake evolved with the original ITK effort, the process for ITKv4 will evolve as well</a:t>
            </a:r>
          </a:p>
          <a:p>
            <a:r>
              <a:rPr lang="en-US" dirty="0" err="1" smtClean="0"/>
              <a:t>Gerrit</a:t>
            </a:r>
            <a:r>
              <a:rPr lang="en-US" dirty="0" smtClean="0"/>
              <a:t> for review</a:t>
            </a:r>
          </a:p>
          <a:p>
            <a:r>
              <a:rPr lang="en-US" dirty="0" smtClean="0"/>
              <a:t>Topic Stage for merging</a:t>
            </a:r>
          </a:p>
          <a:p>
            <a:r>
              <a:rPr lang="en-US" dirty="0" err="1" smtClean="0"/>
              <a:t>CDash@HOME</a:t>
            </a:r>
            <a:r>
              <a:rPr lang="en-US" dirty="0" smtClean="0"/>
              <a:t> for testing</a:t>
            </a:r>
          </a:p>
          <a:p>
            <a:r>
              <a:rPr lang="en-US" dirty="0" smtClean="0"/>
              <a:t>Eventually </a:t>
            </a:r>
            <a:r>
              <a:rPr lang="en-US" dirty="0" err="1" smtClean="0"/>
              <a:t>Gerrit</a:t>
            </a:r>
            <a:r>
              <a:rPr lang="en-US" dirty="0" smtClean="0"/>
              <a:t> will take over topic stage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at </a:t>
            </a:r>
            <a:r>
              <a:rPr lang="en-US" dirty="0" err="1" smtClean="0"/>
              <a:t>Kitware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2184"/>
            <a:ext cx="8229600" cy="406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37338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Mantis used to track workflow</a:t>
            </a:r>
            <a:endParaRPr lang="en-US" dirty="0"/>
          </a:p>
        </p:txBody>
      </p:sp>
      <p:sp>
        <p:nvSpPr>
          <p:cNvPr id="7170" name="AutoShape 2" descr="mailbox://C%7C/Users/hoffman/AppData/Roaming/Thunderbird/Profiles/ci44o5kb.default/Mail/Local%20Folders/Inbox?number=908953999&amp;part=1.2&amp;type=image/png&amp;filename=sprintscreensho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mailbox://C%7C/Users/hoffman/AppData/Roaming/Thunderbird/Profiles/ci44o5kb.default/Mail/Local%20Folders/Inbox?number=908953999&amp;part=1.2&amp;type=image/png&amp;filename=sprintscreensho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AutoShape 7" descr="mailbox://C%7C/Users/hoffman/AppData/Roaming/Thunderbird/Profiles/ci44o5kb.default/Mail/Local%20Folders/Inbox?number=909259667&amp;part=1.1&amp;type=image/png&amp;filename=ITKSprintWeek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80127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43200"/>
            <a:ext cx="7019925" cy="365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828800"/>
            <a:ext cx="8153400" cy="428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ITKv4 </a:t>
            </a:r>
            <a:r>
              <a:rPr lang="en-US" dirty="0" err="1" smtClean="0"/>
              <a:t>Tcon</a:t>
            </a:r>
            <a:r>
              <a:rPr lang="en-US" dirty="0" smtClean="0"/>
              <a:t> Scrum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the weekly TCON to be Scrum based</a:t>
            </a:r>
          </a:p>
          <a:p>
            <a:r>
              <a:rPr lang="en-US" dirty="0" smtClean="0"/>
              <a:t>Have Mantis tasks that we track for each group</a:t>
            </a:r>
          </a:p>
          <a:p>
            <a:r>
              <a:rPr lang="en-US" dirty="0" smtClean="0"/>
              <a:t>Each group signs up for a group of tasks and reports on progress each week</a:t>
            </a:r>
          </a:p>
          <a:p>
            <a:r>
              <a:rPr lang="en-US" dirty="0" smtClean="0"/>
              <a:t>Tasks </a:t>
            </a:r>
          </a:p>
          <a:p>
            <a:pPr lvl="1"/>
            <a:r>
              <a:rPr lang="en-US" dirty="0" err="1" smtClean="0"/>
              <a:t>Gerrit</a:t>
            </a:r>
            <a:r>
              <a:rPr lang="en-US" dirty="0" smtClean="0"/>
              <a:t> reviews</a:t>
            </a:r>
          </a:p>
          <a:p>
            <a:pPr lvl="1"/>
            <a:r>
              <a:rPr lang="en-US" dirty="0" smtClean="0"/>
              <a:t>Bug’s assigned to you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dogfooding</a:t>
            </a:r>
            <a:r>
              <a:rPr lang="en-US" dirty="0" smtClean="0"/>
              <a:t>” or “</a:t>
            </a:r>
            <a:r>
              <a:rPr lang="en-US" sz="2700" b="1" dirty="0" smtClean="0"/>
              <a:t>Drinking Our Own Champagne”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3333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114800" y="14478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Eating your own dog food</a:t>
            </a:r>
          </a:p>
          <a:p>
            <a:r>
              <a:rPr lang="en-US" dirty="0" smtClean="0"/>
              <a:t>From Wikipedia, the free encyclopedia</a:t>
            </a:r>
          </a:p>
          <a:p>
            <a:endParaRPr lang="en-US" b="1" dirty="0" smtClean="0"/>
          </a:p>
          <a:p>
            <a:r>
              <a:rPr lang="en-US" b="1" dirty="0" smtClean="0"/>
              <a:t>Eating your own dog food</a:t>
            </a:r>
            <a:r>
              <a:rPr lang="en-US" dirty="0" smtClean="0"/>
              <a:t>, also called </a:t>
            </a:r>
            <a:r>
              <a:rPr lang="en-US" b="1" dirty="0" err="1" smtClean="0"/>
              <a:t>dogfooding</a:t>
            </a:r>
            <a:r>
              <a:rPr lang="en-US" dirty="0" smtClean="0"/>
              <a:t>, is when a company uses the products that it makes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916299"/>
            <a:ext cx="3352800" cy="24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91000"/>
            <a:ext cx="2171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52600" y="46482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For ITK lets say:</a:t>
            </a:r>
          </a:p>
          <a:p>
            <a:r>
              <a:rPr lang="en-US" b="1" dirty="0" smtClean="0"/>
              <a:t>“Drinking our own beer”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ITK Software Development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Modernize the ITK software process</a:t>
            </a:r>
          </a:p>
          <a:p>
            <a:r>
              <a:rPr lang="en-US" dirty="0" smtClean="0"/>
              <a:t>Easier to accept contributions</a:t>
            </a:r>
          </a:p>
          <a:p>
            <a:r>
              <a:rPr lang="en-US" dirty="0" smtClean="0"/>
              <a:t>Easier to move forward</a:t>
            </a:r>
          </a:p>
          <a:p>
            <a:r>
              <a:rPr lang="en-US" dirty="0" smtClean="0"/>
              <a:t>One of the deliverables of the </a:t>
            </a:r>
            <a:r>
              <a:rPr lang="en-US" dirty="0" err="1" smtClean="0"/>
              <a:t>Kitware</a:t>
            </a:r>
            <a:r>
              <a:rPr lang="en-US" dirty="0" smtClean="0"/>
              <a:t> ITKv4 effort will be this new process</a:t>
            </a:r>
          </a:p>
          <a:p>
            <a:r>
              <a:rPr lang="en-US" dirty="0" smtClean="0"/>
              <a:t>We need to use the process to developer ITKv4 (drink our own beer)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CMake </a:t>
            </a:r>
            <a:r>
              <a:rPr lang="en-US" dirty="0" err="1" smtClean="0"/>
              <a:t>git</a:t>
            </a:r>
            <a:r>
              <a:rPr lang="en-US" dirty="0" smtClean="0"/>
              <a:t> based workflow</a:t>
            </a:r>
          </a:p>
          <a:p>
            <a:r>
              <a:rPr lang="en-US" dirty="0" smtClean="0"/>
              <a:t>Titan workflow </a:t>
            </a:r>
          </a:p>
          <a:p>
            <a:r>
              <a:rPr lang="en-US" dirty="0" smtClean="0"/>
              <a:t>ITKv4 workflow</a:t>
            </a:r>
          </a:p>
          <a:p>
            <a:pPr lvl="1"/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Future</a:t>
            </a:r>
          </a:p>
          <a:p>
            <a:r>
              <a:rPr lang="en-US" dirty="0" smtClean="0"/>
              <a:t>Scrum at </a:t>
            </a:r>
            <a:r>
              <a:rPr lang="en-US" dirty="0" err="1" smtClean="0"/>
              <a:t>Kitware</a:t>
            </a:r>
            <a:r>
              <a:rPr lang="en-US" dirty="0" smtClean="0"/>
              <a:t> (project </a:t>
            </a:r>
            <a:r>
              <a:rPr lang="en-US" dirty="0" err="1" smtClean="0"/>
              <a:t>managment</a:t>
            </a:r>
            <a:r>
              <a:rPr lang="en-US" dirty="0" smtClean="0"/>
              <a:t> process)</a:t>
            </a:r>
          </a:p>
          <a:p>
            <a:pPr lvl="1"/>
            <a:r>
              <a:rPr lang="en-US" dirty="0" smtClean="0"/>
              <a:t>Application to ITKv4 effort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CMake Branchy </a:t>
            </a:r>
            <a:br>
              <a:rPr lang="en-US" dirty="0" smtClean="0"/>
            </a:br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Stage Repository</a:t>
            </a:r>
          </a:p>
          <a:p>
            <a:r>
              <a:rPr lang="en-US" dirty="0" smtClean="0"/>
              <a:t>$ </a:t>
            </a:r>
            <a:r>
              <a:rPr lang="en-US" dirty="0" err="1" smtClean="0"/>
              <a:t>git</a:t>
            </a:r>
            <a:r>
              <a:rPr lang="en-US" dirty="0" smtClean="0"/>
              <a:t> checkout master   </a:t>
            </a:r>
          </a:p>
          <a:p>
            <a:r>
              <a:rPr lang="en-US" dirty="0" smtClean="0"/>
              <a:t>$ </a:t>
            </a:r>
            <a:r>
              <a:rPr lang="en-US" dirty="0" err="1" smtClean="0"/>
              <a:t>git</a:t>
            </a:r>
            <a:r>
              <a:rPr lang="en-US" dirty="0" smtClean="0"/>
              <a:t> pull</a:t>
            </a:r>
          </a:p>
          <a:p>
            <a:r>
              <a:rPr lang="en-US" dirty="0" smtClean="0"/>
              <a:t>$ </a:t>
            </a:r>
            <a:r>
              <a:rPr lang="en-US" dirty="0" err="1" smtClean="0"/>
              <a:t>git</a:t>
            </a:r>
            <a:r>
              <a:rPr lang="en-US" dirty="0" smtClean="0"/>
              <a:t> checkout –b some-topic</a:t>
            </a:r>
          </a:p>
          <a:p>
            <a:r>
              <a:rPr lang="en-US" dirty="0" smtClean="0"/>
              <a:t>$ </a:t>
            </a:r>
            <a:r>
              <a:rPr lang="en-US" dirty="0" err="1" smtClean="0"/>
              <a:t>git</a:t>
            </a:r>
            <a:r>
              <a:rPr lang="en-US" dirty="0" smtClean="0"/>
              <a:t> push stage HEAD</a:t>
            </a:r>
          </a:p>
          <a:p>
            <a:r>
              <a:rPr lang="en-US" dirty="0" smtClean="0"/>
              <a:t>$ </a:t>
            </a:r>
            <a:r>
              <a:rPr lang="en-US" dirty="0" err="1" smtClean="0"/>
              <a:t>ssh</a:t>
            </a:r>
            <a:r>
              <a:rPr lang="en-US" dirty="0" smtClean="0"/>
              <a:t> git@cmake.org stage cmake print</a:t>
            </a:r>
          </a:p>
          <a:p>
            <a:r>
              <a:rPr lang="en-US" dirty="0" smtClean="0"/>
              <a:t>$ </a:t>
            </a:r>
            <a:r>
              <a:rPr lang="en-US" dirty="0" err="1" smtClean="0"/>
              <a:t>ssh</a:t>
            </a:r>
            <a:r>
              <a:rPr lang="en-US" dirty="0" smtClean="0"/>
              <a:t> git@cmake.org stage cmake merge -b next some-topic</a:t>
            </a:r>
          </a:p>
          <a:p>
            <a:r>
              <a:rPr lang="en-US" dirty="0" smtClean="0"/>
              <a:t>Weekly never ending candy merge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289550" y="39528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975350" y="39528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AutoShape 7"/>
          <p:cNvCxnSpPr>
            <a:cxnSpLocks noChangeShapeType="1"/>
            <a:stCxn id="5" idx="2"/>
            <a:endCxn id="4" idx="6"/>
          </p:cNvCxnSpPr>
          <p:nvPr/>
        </p:nvCxnSpPr>
        <p:spPr bwMode="auto">
          <a:xfrm flipH="1">
            <a:off x="5441950" y="471487"/>
            <a:ext cx="533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661150" y="39528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AutoShape 9"/>
          <p:cNvCxnSpPr>
            <a:cxnSpLocks noChangeShapeType="1"/>
            <a:stCxn id="7" idx="2"/>
            <a:endCxn id="5" idx="6"/>
          </p:cNvCxnSpPr>
          <p:nvPr/>
        </p:nvCxnSpPr>
        <p:spPr bwMode="auto">
          <a:xfrm flipH="1">
            <a:off x="6127750" y="471487"/>
            <a:ext cx="533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432550" y="776287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AutoShape 11"/>
          <p:cNvCxnSpPr>
            <a:cxnSpLocks noChangeShapeType="1"/>
            <a:stCxn id="27" idx="2"/>
            <a:endCxn id="7" idx="6"/>
          </p:cNvCxnSpPr>
          <p:nvPr/>
        </p:nvCxnSpPr>
        <p:spPr bwMode="auto">
          <a:xfrm flipH="1">
            <a:off x="6813550" y="471487"/>
            <a:ext cx="1219200" cy="0"/>
          </a:xfrm>
          <a:prstGeom prst="straightConnector1">
            <a:avLst/>
          </a:prstGeom>
          <a:noFill/>
          <a:ln w="25400">
            <a:solidFill>
              <a:srgbClr val="5F5F5F"/>
            </a:solidFill>
            <a:round/>
            <a:headEnd/>
            <a:tailEnd type="triangle" w="lg" len="lg"/>
          </a:ln>
          <a:effectLst/>
        </p:spPr>
      </p:cxnSp>
      <p:cxnSp>
        <p:nvCxnSpPr>
          <p:cNvPr id="11" name="AutoShape 12"/>
          <p:cNvCxnSpPr>
            <a:cxnSpLocks noChangeShapeType="1"/>
            <a:stCxn id="9" idx="1"/>
            <a:endCxn id="5" idx="5"/>
          </p:cNvCxnSpPr>
          <p:nvPr/>
        </p:nvCxnSpPr>
        <p:spPr bwMode="auto">
          <a:xfrm flipH="1" flipV="1">
            <a:off x="6105525" y="525462"/>
            <a:ext cx="349250" cy="273050"/>
          </a:xfrm>
          <a:prstGeom prst="straightConnector1">
            <a:avLst/>
          </a:prstGeom>
          <a:noFill/>
          <a:ln w="25400">
            <a:solidFill>
              <a:srgbClr val="339933"/>
            </a:solidFill>
            <a:round/>
            <a:headEnd/>
            <a:tailEnd type="triangle" w="lg" len="lg"/>
          </a:ln>
          <a:effectLst/>
        </p:spPr>
      </p:cxnSp>
      <p:cxnSp>
        <p:nvCxnSpPr>
          <p:cNvPr id="12" name="AutoShape 13"/>
          <p:cNvCxnSpPr>
            <a:cxnSpLocks noChangeShapeType="1"/>
            <a:stCxn id="20" idx="1"/>
            <a:endCxn id="24" idx="5"/>
          </p:cNvCxnSpPr>
          <p:nvPr/>
        </p:nvCxnSpPr>
        <p:spPr bwMode="auto">
          <a:xfrm flipH="1" flipV="1">
            <a:off x="7172325" y="906462"/>
            <a:ext cx="349250" cy="2730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</p:cxn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261350" y="242887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master</a:t>
            </a:r>
          </a:p>
        </p:txBody>
      </p:sp>
      <p:cxnSp>
        <p:nvCxnSpPr>
          <p:cNvPr id="14" name="AutoShape 15"/>
          <p:cNvCxnSpPr>
            <a:cxnSpLocks noChangeShapeType="1"/>
          </p:cNvCxnSpPr>
          <p:nvPr/>
        </p:nvCxnSpPr>
        <p:spPr bwMode="auto">
          <a:xfrm flipH="1">
            <a:off x="4756150" y="471487"/>
            <a:ext cx="533400" cy="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</p:spPr>
      </p:cxnSp>
      <p:cxnSp>
        <p:nvCxnSpPr>
          <p:cNvPr id="15" name="AutoShape 16"/>
          <p:cNvCxnSpPr>
            <a:cxnSpLocks noChangeShapeType="1"/>
            <a:stCxn id="5" idx="1"/>
          </p:cNvCxnSpPr>
          <p:nvPr/>
        </p:nvCxnSpPr>
        <p:spPr bwMode="auto">
          <a:xfrm flipH="1" flipV="1">
            <a:off x="5594350" y="92075"/>
            <a:ext cx="403225" cy="325437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</p:spPr>
      </p:cxnSp>
      <p:cxnSp>
        <p:nvCxnSpPr>
          <p:cNvPr id="16" name="AutoShape 17"/>
          <p:cNvCxnSpPr>
            <a:cxnSpLocks noChangeShapeType="1"/>
            <a:stCxn id="7" idx="1"/>
          </p:cNvCxnSpPr>
          <p:nvPr/>
        </p:nvCxnSpPr>
        <p:spPr bwMode="auto">
          <a:xfrm flipH="1" flipV="1">
            <a:off x="6280150" y="90487"/>
            <a:ext cx="403225" cy="3270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</p:spPr>
      </p:cxn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5289550" y="115728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5975350" y="115728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" name="AutoShape 20"/>
          <p:cNvCxnSpPr>
            <a:cxnSpLocks noChangeShapeType="1"/>
            <a:stCxn id="18" idx="2"/>
            <a:endCxn id="17" idx="6"/>
          </p:cNvCxnSpPr>
          <p:nvPr/>
        </p:nvCxnSpPr>
        <p:spPr bwMode="auto">
          <a:xfrm flipH="1">
            <a:off x="5441950" y="1233487"/>
            <a:ext cx="5334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</p:cxn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499350" y="115728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AutoShape 22"/>
          <p:cNvCxnSpPr>
            <a:cxnSpLocks noChangeShapeType="1"/>
            <a:stCxn id="20" idx="2"/>
            <a:endCxn id="18" idx="6"/>
          </p:cNvCxnSpPr>
          <p:nvPr/>
        </p:nvCxnSpPr>
        <p:spPr bwMode="auto">
          <a:xfrm flipH="1">
            <a:off x="6127750" y="1233487"/>
            <a:ext cx="1371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</p:cxnSp>
      <p:cxnSp>
        <p:nvCxnSpPr>
          <p:cNvPr id="22" name="AutoShape 23"/>
          <p:cNvCxnSpPr>
            <a:cxnSpLocks noChangeShapeType="1"/>
          </p:cNvCxnSpPr>
          <p:nvPr/>
        </p:nvCxnSpPr>
        <p:spPr bwMode="auto">
          <a:xfrm flipH="1">
            <a:off x="4756150" y="1233487"/>
            <a:ext cx="533400" cy="0"/>
          </a:xfrm>
          <a:prstGeom prst="straightConnector1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</p:spPr>
      </p:cxnSp>
      <p:cxnSp>
        <p:nvCxnSpPr>
          <p:cNvPr id="23" name="AutoShape 24"/>
          <p:cNvCxnSpPr>
            <a:cxnSpLocks noChangeShapeType="1"/>
          </p:cNvCxnSpPr>
          <p:nvPr/>
        </p:nvCxnSpPr>
        <p:spPr bwMode="auto">
          <a:xfrm flipH="1" flipV="1">
            <a:off x="5594350" y="852487"/>
            <a:ext cx="403225" cy="325438"/>
          </a:xfrm>
          <a:prstGeom prst="straightConnector1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</p:spPr>
      </p:cxn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7042150" y="776287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" name="AutoShape 26"/>
          <p:cNvCxnSpPr>
            <a:cxnSpLocks noChangeShapeType="1"/>
            <a:stCxn id="24" idx="2"/>
            <a:endCxn id="9" idx="6"/>
          </p:cNvCxnSpPr>
          <p:nvPr/>
        </p:nvCxnSpPr>
        <p:spPr bwMode="auto">
          <a:xfrm flipH="1">
            <a:off x="6584950" y="852487"/>
            <a:ext cx="457200" cy="0"/>
          </a:xfrm>
          <a:prstGeom prst="straightConnector1">
            <a:avLst/>
          </a:prstGeom>
          <a:noFill/>
          <a:ln w="25400">
            <a:solidFill>
              <a:srgbClr val="339933"/>
            </a:solidFill>
            <a:round/>
            <a:headEnd/>
            <a:tailEnd type="triangle" w="lg" len="lg"/>
          </a:ln>
          <a:effectLst/>
        </p:spPr>
      </p:cxnSp>
      <p:cxnSp>
        <p:nvCxnSpPr>
          <p:cNvPr id="26" name="AutoShape 27"/>
          <p:cNvCxnSpPr>
            <a:cxnSpLocks noChangeShapeType="1"/>
            <a:stCxn id="27" idx="3"/>
            <a:endCxn id="24" idx="6"/>
          </p:cNvCxnSpPr>
          <p:nvPr/>
        </p:nvCxnSpPr>
        <p:spPr bwMode="auto">
          <a:xfrm flipH="1">
            <a:off x="7194550" y="525462"/>
            <a:ext cx="860425" cy="327025"/>
          </a:xfrm>
          <a:prstGeom prst="straightConnector1">
            <a:avLst/>
          </a:prstGeom>
          <a:noFill/>
          <a:ln w="25400">
            <a:solidFill>
              <a:srgbClr val="5F5F5F"/>
            </a:solidFill>
            <a:round/>
            <a:headEnd/>
            <a:tailEnd type="triangle" w="lg" len="lg"/>
          </a:ln>
          <a:effectLst/>
        </p:spPr>
      </p:cxn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032750" y="395287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7727950" y="1004887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next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7346950" y="700087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9900"/>
                </a:solidFill>
              </a:rPr>
              <a:t>some-topic</a:t>
            </a: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8108950" y="547687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7575550" y="1309687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Tracks master and next merges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1360" y="1524000"/>
            <a:ext cx="76049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 smtClean="0"/>
              <a:t>$ </a:t>
            </a:r>
            <a:r>
              <a:rPr lang="en-US" dirty="0" err="1" smtClean="0"/>
              <a:t>ssh</a:t>
            </a:r>
            <a:r>
              <a:rPr lang="en-US" dirty="0" smtClean="0"/>
              <a:t> git@cmake.org stage cmake print</a:t>
            </a:r>
          </a:p>
          <a:p>
            <a:pPr algn="just"/>
            <a:r>
              <a:rPr lang="en-US" dirty="0" smtClean="0"/>
              <a:t>     cmake-gui-args-11388 | master=0 next=1</a:t>
            </a:r>
          </a:p>
          <a:p>
            <a:pPr algn="just"/>
            <a:r>
              <a:rPr lang="en-US" dirty="0" smtClean="0"/>
              <a:t>     </a:t>
            </a:r>
            <a:r>
              <a:rPr lang="en-US" dirty="0" err="1" smtClean="0"/>
              <a:t>AddIARSupport</a:t>
            </a:r>
            <a:r>
              <a:rPr lang="en-US" dirty="0" smtClean="0"/>
              <a:t> | master=0 next=0</a:t>
            </a:r>
          </a:p>
          <a:p>
            <a:pPr algn="just"/>
            <a:r>
              <a:rPr lang="en-US" dirty="0" smtClean="0"/>
              <a:t>     add-</a:t>
            </a:r>
            <a:r>
              <a:rPr lang="en-US" dirty="0" err="1" smtClean="0"/>
              <a:t>ProcessorCount</a:t>
            </a:r>
            <a:r>
              <a:rPr lang="en-US" dirty="0" smtClean="0"/>
              <a:t>-module | master=0 next=1</a:t>
            </a:r>
          </a:p>
          <a:p>
            <a:pPr algn="just"/>
            <a:r>
              <a:rPr lang="en-US" dirty="0" smtClean="0"/>
              <a:t>     </a:t>
            </a:r>
            <a:r>
              <a:rPr lang="en-US" dirty="0" err="1" smtClean="0"/>
              <a:t>qtdialog</a:t>
            </a:r>
            <a:r>
              <a:rPr lang="en-US" dirty="0" smtClean="0"/>
              <a:t>-use-</a:t>
            </a:r>
            <a:r>
              <a:rPr lang="en-US" dirty="0" err="1" smtClean="0"/>
              <a:t>bundleutilities</a:t>
            </a:r>
            <a:r>
              <a:rPr lang="en-US" dirty="0" smtClean="0"/>
              <a:t> | master=0 next=1</a:t>
            </a:r>
          </a:p>
          <a:p>
            <a:pPr algn="just"/>
            <a:r>
              <a:rPr lang="en-US" dirty="0" smtClean="0"/>
              <a:t>     </a:t>
            </a:r>
            <a:r>
              <a:rPr lang="en-US" dirty="0" err="1" smtClean="0"/>
              <a:t>PreferCMakeModulesByCMakeModulesWithPolicy</a:t>
            </a:r>
            <a:r>
              <a:rPr lang="en-US" dirty="0" smtClean="0"/>
              <a:t> | master=0 next=0</a:t>
            </a:r>
          </a:p>
          <a:p>
            <a:pPr algn="just"/>
            <a:r>
              <a:rPr lang="en-US" dirty="0" smtClean="0"/>
              <a:t>     dev/strict-mode | master=0 next=1</a:t>
            </a:r>
          </a:p>
          <a:p>
            <a:pPr algn="just"/>
            <a:r>
              <a:rPr lang="en-US" dirty="0" smtClean="0"/>
              <a:t>     </a:t>
            </a:r>
            <a:r>
              <a:rPr lang="en-US" dirty="0" err="1" smtClean="0"/>
              <a:t>FixBisonWithLocale</a:t>
            </a:r>
            <a:r>
              <a:rPr lang="en-US" dirty="0" smtClean="0"/>
              <a:t> | master=0 next=1</a:t>
            </a:r>
          </a:p>
          <a:p>
            <a:pPr algn="just"/>
            <a:r>
              <a:rPr lang="en-US" dirty="0" smtClean="0"/>
              <a:t>     improve-HTML-test | master=0 next=1</a:t>
            </a:r>
          </a:p>
          <a:p>
            <a:pPr algn="just"/>
            <a:r>
              <a:rPr lang="en-US" dirty="0" smtClean="0"/>
              <a:t>     </a:t>
            </a:r>
            <a:r>
              <a:rPr lang="en-US" dirty="0" err="1" smtClean="0"/>
              <a:t>CheckCompilerFlag</a:t>
            </a:r>
            <a:r>
              <a:rPr lang="en-US" dirty="0" smtClean="0"/>
              <a:t>-foreign-MSVC | master=0 next=1</a:t>
            </a:r>
          </a:p>
          <a:p>
            <a:pPr algn="just"/>
            <a:r>
              <a:rPr lang="en-US" dirty="0" smtClean="0"/>
              <a:t>     document-custom-command-no-DEPENDS | master=0 next=1</a:t>
            </a:r>
          </a:p>
          <a:p>
            <a:pPr algn="just"/>
            <a:r>
              <a:rPr lang="en-US" dirty="0" smtClean="0"/>
              <a:t>     issue_10201 | master=0 next=1</a:t>
            </a:r>
          </a:p>
          <a:p>
            <a:pPr algn="just"/>
            <a:r>
              <a:rPr lang="en-US" dirty="0" smtClean="0"/>
              <a:t>     </a:t>
            </a:r>
            <a:r>
              <a:rPr lang="en-US" dirty="0" err="1" smtClean="0"/>
              <a:t>fix_osf_build</a:t>
            </a:r>
            <a:r>
              <a:rPr lang="en-US" dirty="0" smtClean="0"/>
              <a:t> | master=0 next=1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CMake allows only a few to merge to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8191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CMake and the Bug tracker</a:t>
            </a:r>
            <a:endParaRPr lang="en-US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61208"/>
            <a:ext cx="8229600" cy="420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Titan?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800" dirty="0" smtClean="0"/>
              <a:t>Informatics toolkit.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Collaborative effort between Sandia National Laboratories and Kitware, Inc.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Significant extension of VTK: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Support the ingestion, processing and display of informatics data.</a:t>
            </a:r>
          </a:p>
          <a:p>
            <a:pPr>
              <a:buFont typeface="Arial"/>
              <a:buChar char="•"/>
            </a:pPr>
            <a:r>
              <a:rPr lang="en-US" dirty="0" smtClean="0"/>
              <a:t>Flexible, component based pipeline.</a:t>
            </a:r>
          </a:p>
          <a:p>
            <a:pPr>
              <a:buFont typeface="Arial"/>
              <a:buChar char="•"/>
            </a:pPr>
            <a:r>
              <a:rPr lang="en-US" dirty="0" smtClean="0"/>
              <a:t>Fields such as intelligence, semantic graph and information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wareLight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KitwareLight-3</Template>
  <TotalTime>43644</TotalTime>
  <Words>712</Words>
  <Application>Microsoft Office PowerPoint</Application>
  <PresentationFormat>On-screen Show (4:3)</PresentationFormat>
  <Paragraphs>122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KitwareLight-3</vt:lpstr>
      <vt:lpstr>ITKv4 Workflow/Process</vt:lpstr>
      <vt:lpstr>“dogfooding” or “Drinking Our Own Champagne” </vt:lpstr>
      <vt:lpstr>ITK Software Development 2.0</vt:lpstr>
      <vt:lpstr>Overview</vt:lpstr>
      <vt:lpstr>CMake Branchy  Workflow</vt:lpstr>
      <vt:lpstr>Stage Tracks master and next merges</vt:lpstr>
      <vt:lpstr>CMake allows only a few to merge to master</vt:lpstr>
      <vt:lpstr>CMake and the Bug tracker</vt:lpstr>
      <vt:lpstr>What is Titan?</vt:lpstr>
      <vt:lpstr>Titan: Source Code Management</vt:lpstr>
      <vt:lpstr>Titan: Build System</vt:lpstr>
      <vt:lpstr>Titan: Workflow</vt:lpstr>
      <vt:lpstr>Process needs to work from day one</vt:lpstr>
      <vt:lpstr>Scrum at Kitware</vt:lpstr>
      <vt:lpstr>Mantis used to track workflow</vt:lpstr>
      <vt:lpstr>ITKv4 Tcon Scrum Proposal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CMake / CTest / CPack</dc:title>
  <dc:creator>Lisa S Avila</dc:creator>
  <cp:lastModifiedBy>Bill Hoffman</cp:lastModifiedBy>
  <cp:revision>955</cp:revision>
  <dcterms:created xsi:type="dcterms:W3CDTF">2009-09-26T14:38:09Z</dcterms:created>
  <dcterms:modified xsi:type="dcterms:W3CDTF">2010-11-11T18:27:26Z</dcterms:modified>
</cp:coreProperties>
</file>