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88" r:id="rId3"/>
    <p:sldId id="290" r:id="rId4"/>
    <p:sldId id="289" r:id="rId5"/>
    <p:sldId id="262" r:id="rId6"/>
    <p:sldId id="286" r:id="rId7"/>
    <p:sldId id="291" r:id="rId8"/>
    <p:sldId id="301" r:id="rId9"/>
    <p:sldId id="306" r:id="rId10"/>
    <p:sldId id="292" r:id="rId11"/>
    <p:sldId id="281" r:id="rId12"/>
    <p:sldId id="282" r:id="rId13"/>
    <p:sldId id="283" r:id="rId14"/>
    <p:sldId id="299" r:id="rId15"/>
    <p:sldId id="296" r:id="rId16"/>
    <p:sldId id="298" r:id="rId17"/>
    <p:sldId id="304" r:id="rId18"/>
    <p:sldId id="294" r:id="rId19"/>
    <p:sldId id="297" r:id="rId20"/>
    <p:sldId id="302" r:id="rId21"/>
    <p:sldId id="303" r:id="rId22"/>
    <p:sldId id="30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779CC93D-E52E-4D84-901B-11D7331DD495}">
          <p14:sldIdLst>
            <p14:sldId id="259"/>
          </p14:sldIdLst>
        </p14:section>
        <p14:section name="Background on My Course" id="{ABA716BF-3A5C-4ADB-94C9-CFEF84EBA240}">
          <p14:sldIdLst>
            <p14:sldId id="288"/>
            <p14:sldId id="290"/>
            <p14:sldId id="289"/>
            <p14:sldId id="262"/>
          </p14:sldIdLst>
        </p14:section>
        <p14:section name="Evaluation of ITKv4" id="{6D9936A3-3945-4757-BC8B-B5C252D8E036}">
          <p14:sldIdLst>
            <p14:sldId id="286"/>
            <p14:sldId id="291"/>
            <p14:sldId id="301"/>
            <p14:sldId id="306"/>
          </p14:sldIdLst>
        </p14:section>
        <p14:section name="Current Work" id="{7BD5DC8D-1ED9-FF4F-92A6-9A8FBC7C17EA}">
          <p14:sldIdLst>
            <p14:sldId id="292"/>
            <p14:sldId id="281"/>
            <p14:sldId id="282"/>
            <p14:sldId id="283"/>
            <p14:sldId id="299"/>
            <p14:sldId id="296"/>
            <p14:sldId id="298"/>
            <p14:sldId id="304"/>
          </p14:sldIdLst>
        </p14:section>
        <p14:section name="Future Plans" id="{958CC726-0081-AD40-BB79-353A297E0A10}">
          <p14:sldIdLst>
            <p14:sldId id="294"/>
            <p14:sldId id="297"/>
            <p14:sldId id="302"/>
            <p14:sldId id="303"/>
          </p14:sldIdLst>
        </p14:section>
        <p14:section name="Conclusion and Summary" id="{790CEF5B-569A-4C2F-BED5-750B08C0E5AD}">
          <p14:sldIdLst>
            <p14:sldId id="30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124" d="100"/>
          <a:sy n="124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current work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future plans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evaluation of ITKv4α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0CAAA-13DD-0744-B9D0-637E913BEA75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2E8506-3AB1-5746-98CC-B20EF3F60429}">
      <dgm:prSet phldrT="[Text]"/>
      <dgm:spPr/>
      <dgm:t>
        <a:bodyPr/>
        <a:lstStyle/>
        <a:p>
          <a:r>
            <a:rPr lang="en-US" dirty="0" smtClean="0"/>
            <a:t>Streamlined Learning</a:t>
          </a:r>
          <a:endParaRPr lang="en-US" dirty="0"/>
        </a:p>
      </dgm:t>
    </dgm:pt>
    <dgm:pt modelId="{3D97DE8A-E697-6647-91A6-EACE5B11C74B}" type="parTrans" cxnId="{483A1C0D-45E5-F54F-9962-24E55341AA52}">
      <dgm:prSet/>
      <dgm:spPr/>
      <dgm:t>
        <a:bodyPr/>
        <a:lstStyle/>
        <a:p>
          <a:endParaRPr lang="en-US"/>
        </a:p>
      </dgm:t>
    </dgm:pt>
    <dgm:pt modelId="{1AE09169-A91E-5247-A53D-E1266042BCD4}" type="sibTrans" cxnId="{483A1C0D-45E5-F54F-9962-24E55341AA52}">
      <dgm:prSet/>
      <dgm:spPr/>
      <dgm:t>
        <a:bodyPr/>
        <a:lstStyle/>
        <a:p>
          <a:endParaRPr lang="en-US"/>
        </a:p>
      </dgm:t>
    </dgm:pt>
    <dgm:pt modelId="{55ACF459-F787-7947-B487-2E23597112F1}">
      <dgm:prSet phldrT="[Text]"/>
      <dgm:spPr/>
      <dgm:t>
        <a:bodyPr/>
        <a:lstStyle/>
        <a:p>
          <a:r>
            <a:rPr lang="en-US" dirty="0" err="1" smtClean="0"/>
            <a:t>SimpleITK</a:t>
          </a:r>
          <a:endParaRPr lang="en-US" dirty="0"/>
        </a:p>
      </dgm:t>
    </dgm:pt>
    <dgm:pt modelId="{9B259813-2B9F-C140-AABE-B7C05FB26598}" type="parTrans" cxnId="{A70C4CE2-A790-2848-9845-03437DF57FB9}">
      <dgm:prSet/>
      <dgm:spPr/>
      <dgm:t>
        <a:bodyPr/>
        <a:lstStyle/>
        <a:p>
          <a:endParaRPr lang="en-US"/>
        </a:p>
      </dgm:t>
    </dgm:pt>
    <dgm:pt modelId="{B3E9E89B-65BC-104F-AD12-AB488B37F4B8}" type="sibTrans" cxnId="{A70C4CE2-A790-2848-9845-03437DF57FB9}">
      <dgm:prSet/>
      <dgm:spPr/>
      <dgm:t>
        <a:bodyPr/>
        <a:lstStyle/>
        <a:p>
          <a:endParaRPr lang="en-US"/>
        </a:p>
      </dgm:t>
    </dgm:pt>
    <dgm:pt modelId="{FE36330C-1350-5744-8225-E60342EF5481}">
      <dgm:prSet phldrT="[Text]"/>
      <dgm:spPr/>
      <dgm:t>
        <a:bodyPr/>
        <a:lstStyle/>
        <a:p>
          <a:r>
            <a:rPr lang="en-US" dirty="0" err="1" smtClean="0"/>
            <a:t>OpenCL</a:t>
          </a:r>
          <a:endParaRPr lang="en-US" dirty="0"/>
        </a:p>
      </dgm:t>
    </dgm:pt>
    <dgm:pt modelId="{665B8100-C264-1645-95B0-172C425EF350}" type="parTrans" cxnId="{B503C419-2B64-904A-8307-381382CD7E69}">
      <dgm:prSet/>
      <dgm:spPr/>
      <dgm:t>
        <a:bodyPr/>
        <a:lstStyle/>
        <a:p>
          <a:endParaRPr lang="en-US"/>
        </a:p>
      </dgm:t>
    </dgm:pt>
    <dgm:pt modelId="{5167BFEB-2059-3545-9429-69F784FE2CFF}" type="sibTrans" cxnId="{B503C419-2B64-904A-8307-381382CD7E69}">
      <dgm:prSet/>
      <dgm:spPr/>
      <dgm:t>
        <a:bodyPr/>
        <a:lstStyle/>
        <a:p>
          <a:endParaRPr lang="en-US"/>
        </a:p>
      </dgm:t>
    </dgm:pt>
    <dgm:pt modelId="{24FE34EB-71D4-924B-B052-ED30DA6871C5}">
      <dgm:prSet phldrT="[Text]"/>
      <dgm:spPr/>
      <dgm:t>
        <a:bodyPr/>
        <a:lstStyle/>
        <a:p>
          <a:r>
            <a:rPr lang="en-US" dirty="0" smtClean="0"/>
            <a:t>New Lectures</a:t>
          </a:r>
          <a:endParaRPr lang="en-US" dirty="0"/>
        </a:p>
      </dgm:t>
    </dgm:pt>
    <dgm:pt modelId="{A22DA031-BF9E-BB49-9C40-4E0305F1016F}" type="parTrans" cxnId="{0FDD499C-3057-1B45-9D0E-93AB98EF9BA7}">
      <dgm:prSet/>
      <dgm:spPr/>
      <dgm:t>
        <a:bodyPr/>
        <a:lstStyle/>
        <a:p>
          <a:endParaRPr lang="en-US"/>
        </a:p>
      </dgm:t>
    </dgm:pt>
    <dgm:pt modelId="{46BC9051-304F-5042-AE6A-0809238A0100}" type="sibTrans" cxnId="{0FDD499C-3057-1B45-9D0E-93AB98EF9BA7}">
      <dgm:prSet/>
      <dgm:spPr/>
      <dgm:t>
        <a:bodyPr/>
        <a:lstStyle/>
        <a:p>
          <a:endParaRPr lang="en-US"/>
        </a:p>
      </dgm:t>
    </dgm:pt>
    <dgm:pt modelId="{D6BA1754-76A4-824C-B13B-D79868FEC6D6}" type="pres">
      <dgm:prSet presAssocID="{D030CAAA-13DD-0744-B9D0-637E913BEA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C319A7-C150-9A40-BCC7-35C1B47FD02A}" type="pres">
      <dgm:prSet presAssocID="{DE2E8506-3AB1-5746-98CC-B20EF3F60429}" presName="centerShape" presStyleLbl="node0" presStyleIdx="0" presStyleCnt="1" custScaleX="130133" custScaleY="130133" custLinFactNeighborX="15306" custLinFactNeighborY="-23473"/>
      <dgm:spPr/>
    </dgm:pt>
    <dgm:pt modelId="{C6C65265-827A-D144-A4AD-63F7BB82277E}" type="pres">
      <dgm:prSet presAssocID="{9B259813-2B9F-C140-AABE-B7C05FB26598}" presName="parTrans" presStyleLbl="bgSibTrans2D1" presStyleIdx="0" presStyleCnt="3"/>
      <dgm:spPr/>
    </dgm:pt>
    <dgm:pt modelId="{05396A19-67BC-5E4B-83DD-0469FC98F010}" type="pres">
      <dgm:prSet presAssocID="{55ACF459-F787-7947-B487-2E23597112F1}" presName="node" presStyleLbl="node1" presStyleIdx="0" presStyleCnt="3" custScaleY="60866" custRadScaleRad="130706" custRadScaleInc="19118">
        <dgm:presLayoutVars>
          <dgm:bulletEnabled val="1"/>
        </dgm:presLayoutVars>
      </dgm:prSet>
      <dgm:spPr/>
    </dgm:pt>
    <dgm:pt modelId="{45F25E40-9E15-CE4E-BF38-AE2EEA0456F0}" type="pres">
      <dgm:prSet presAssocID="{665B8100-C264-1645-95B0-172C425EF350}" presName="parTrans" presStyleLbl="bgSibTrans2D1" presStyleIdx="1" presStyleCnt="3"/>
      <dgm:spPr/>
    </dgm:pt>
    <dgm:pt modelId="{E24C54E0-5E56-5A42-A23F-1BF9EAEA5BEE}" type="pres">
      <dgm:prSet presAssocID="{FE36330C-1350-5744-8225-E60342EF5481}" presName="node" presStyleLbl="node1" presStyleIdx="1" presStyleCnt="3" custScaleY="60848" custRadScaleRad="101915" custRadScaleInc="-103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B7318-AD7A-5847-8CFD-A5A7A65A6F8B}" type="pres">
      <dgm:prSet presAssocID="{A22DA031-BF9E-BB49-9C40-4E0305F1016F}" presName="parTrans" presStyleLbl="bgSibTrans2D1" presStyleIdx="2" presStyleCnt="3"/>
      <dgm:spPr/>
    </dgm:pt>
    <dgm:pt modelId="{62305DBB-3C0C-D44A-9969-2F84FA19012A}" type="pres">
      <dgm:prSet presAssocID="{24FE34EB-71D4-924B-B052-ED30DA6871C5}" presName="node" presStyleLbl="node1" presStyleIdx="2" presStyleCnt="3" custScaleY="57558" custRadScaleRad="90055" custRadScaleInc="-244252">
        <dgm:presLayoutVars>
          <dgm:bulletEnabled val="1"/>
        </dgm:presLayoutVars>
      </dgm:prSet>
      <dgm:spPr/>
    </dgm:pt>
  </dgm:ptLst>
  <dgm:cxnLst>
    <dgm:cxn modelId="{483A1C0D-45E5-F54F-9962-24E55341AA52}" srcId="{D030CAAA-13DD-0744-B9D0-637E913BEA75}" destId="{DE2E8506-3AB1-5746-98CC-B20EF3F60429}" srcOrd="0" destOrd="0" parTransId="{3D97DE8A-E697-6647-91A6-EACE5B11C74B}" sibTransId="{1AE09169-A91E-5247-A53D-E1266042BCD4}"/>
    <dgm:cxn modelId="{0FDD499C-3057-1B45-9D0E-93AB98EF9BA7}" srcId="{DE2E8506-3AB1-5746-98CC-B20EF3F60429}" destId="{24FE34EB-71D4-924B-B052-ED30DA6871C5}" srcOrd="2" destOrd="0" parTransId="{A22DA031-BF9E-BB49-9C40-4E0305F1016F}" sibTransId="{46BC9051-304F-5042-AE6A-0809238A0100}"/>
    <dgm:cxn modelId="{3269ECC3-9C03-A345-846A-435D545F0151}" type="presOf" srcId="{DE2E8506-3AB1-5746-98CC-B20EF3F60429}" destId="{9EC319A7-C150-9A40-BCC7-35C1B47FD02A}" srcOrd="0" destOrd="0" presId="urn:microsoft.com/office/officeart/2005/8/layout/radial4"/>
    <dgm:cxn modelId="{B503C419-2B64-904A-8307-381382CD7E69}" srcId="{DE2E8506-3AB1-5746-98CC-B20EF3F60429}" destId="{FE36330C-1350-5744-8225-E60342EF5481}" srcOrd="1" destOrd="0" parTransId="{665B8100-C264-1645-95B0-172C425EF350}" sibTransId="{5167BFEB-2059-3545-9429-69F784FE2CFF}"/>
    <dgm:cxn modelId="{2F017770-54BE-8C4B-B736-FF74B5FF088B}" type="presOf" srcId="{55ACF459-F787-7947-B487-2E23597112F1}" destId="{05396A19-67BC-5E4B-83DD-0469FC98F010}" srcOrd="0" destOrd="0" presId="urn:microsoft.com/office/officeart/2005/8/layout/radial4"/>
    <dgm:cxn modelId="{9B5A2A27-5C35-124C-A7C7-AADEF4E8FBE9}" type="presOf" srcId="{FE36330C-1350-5744-8225-E60342EF5481}" destId="{E24C54E0-5E56-5A42-A23F-1BF9EAEA5BEE}" srcOrd="0" destOrd="0" presId="urn:microsoft.com/office/officeart/2005/8/layout/radial4"/>
    <dgm:cxn modelId="{EC76BADB-17B0-894B-BC69-75D22D0EE66A}" type="presOf" srcId="{9B259813-2B9F-C140-AABE-B7C05FB26598}" destId="{C6C65265-827A-D144-A4AD-63F7BB82277E}" srcOrd="0" destOrd="0" presId="urn:microsoft.com/office/officeart/2005/8/layout/radial4"/>
    <dgm:cxn modelId="{6092FEC7-2B57-8C4B-84E2-A9F80448629C}" type="presOf" srcId="{A22DA031-BF9E-BB49-9C40-4E0305F1016F}" destId="{A9CB7318-AD7A-5847-8CFD-A5A7A65A6F8B}" srcOrd="0" destOrd="0" presId="urn:microsoft.com/office/officeart/2005/8/layout/radial4"/>
    <dgm:cxn modelId="{906046F4-209A-4A46-807F-B7B66C5852DD}" type="presOf" srcId="{24FE34EB-71D4-924B-B052-ED30DA6871C5}" destId="{62305DBB-3C0C-D44A-9969-2F84FA19012A}" srcOrd="0" destOrd="0" presId="urn:microsoft.com/office/officeart/2005/8/layout/radial4"/>
    <dgm:cxn modelId="{A70C4CE2-A790-2848-9845-03437DF57FB9}" srcId="{DE2E8506-3AB1-5746-98CC-B20EF3F60429}" destId="{55ACF459-F787-7947-B487-2E23597112F1}" srcOrd="0" destOrd="0" parTransId="{9B259813-2B9F-C140-AABE-B7C05FB26598}" sibTransId="{B3E9E89B-65BC-104F-AD12-AB488B37F4B8}"/>
    <dgm:cxn modelId="{6FC3BD2F-9CCA-DD42-ACB7-A10AFFF76EB7}" type="presOf" srcId="{D030CAAA-13DD-0744-B9D0-637E913BEA75}" destId="{D6BA1754-76A4-824C-B13B-D79868FEC6D6}" srcOrd="0" destOrd="0" presId="urn:microsoft.com/office/officeart/2005/8/layout/radial4"/>
    <dgm:cxn modelId="{F2239F86-B736-1E41-8011-912CAC0CE8BC}" type="presOf" srcId="{665B8100-C264-1645-95B0-172C425EF350}" destId="{45F25E40-9E15-CE4E-BF38-AE2EEA0456F0}" srcOrd="0" destOrd="0" presId="urn:microsoft.com/office/officeart/2005/8/layout/radial4"/>
    <dgm:cxn modelId="{DC00CD94-4712-B143-9871-86A9FB723305}" type="presParOf" srcId="{D6BA1754-76A4-824C-B13B-D79868FEC6D6}" destId="{9EC319A7-C150-9A40-BCC7-35C1B47FD02A}" srcOrd="0" destOrd="0" presId="urn:microsoft.com/office/officeart/2005/8/layout/radial4"/>
    <dgm:cxn modelId="{16E54913-507B-DA41-8C7F-79F4F7E35AB5}" type="presParOf" srcId="{D6BA1754-76A4-824C-B13B-D79868FEC6D6}" destId="{C6C65265-827A-D144-A4AD-63F7BB82277E}" srcOrd="1" destOrd="0" presId="urn:microsoft.com/office/officeart/2005/8/layout/radial4"/>
    <dgm:cxn modelId="{AF4F63E0-C5CB-D443-B40F-3B2E559C3949}" type="presParOf" srcId="{D6BA1754-76A4-824C-B13B-D79868FEC6D6}" destId="{05396A19-67BC-5E4B-83DD-0469FC98F010}" srcOrd="2" destOrd="0" presId="urn:microsoft.com/office/officeart/2005/8/layout/radial4"/>
    <dgm:cxn modelId="{64D651B9-0DD2-4241-8EC9-3515C1B1C92D}" type="presParOf" srcId="{D6BA1754-76A4-824C-B13B-D79868FEC6D6}" destId="{45F25E40-9E15-CE4E-BF38-AE2EEA0456F0}" srcOrd="3" destOrd="0" presId="urn:microsoft.com/office/officeart/2005/8/layout/radial4"/>
    <dgm:cxn modelId="{7A4FFF0B-BF37-0447-9635-330EF75E52D0}" type="presParOf" srcId="{D6BA1754-76A4-824C-B13B-D79868FEC6D6}" destId="{E24C54E0-5E56-5A42-A23F-1BF9EAEA5BEE}" srcOrd="4" destOrd="0" presId="urn:microsoft.com/office/officeart/2005/8/layout/radial4"/>
    <dgm:cxn modelId="{064C8280-A99D-D445-B09E-B87DDFEC9B3E}" type="presParOf" srcId="{D6BA1754-76A4-824C-B13B-D79868FEC6D6}" destId="{A9CB7318-AD7A-5847-8CFD-A5A7A65A6F8B}" srcOrd="5" destOrd="0" presId="urn:microsoft.com/office/officeart/2005/8/layout/radial4"/>
    <dgm:cxn modelId="{9C45C842-F3DA-CE48-AB90-7482571ADC11}" type="presParOf" srcId="{D6BA1754-76A4-824C-B13B-D79868FEC6D6}" destId="{62305DBB-3C0C-D44A-9969-2F84FA19012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evaluation of ITKv4α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6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6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current work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future plans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319A7-C150-9A40-BCC7-35C1B47FD02A}">
      <dsp:nvSpPr>
        <dsp:cNvPr id="0" name=""/>
        <dsp:cNvSpPr/>
      </dsp:nvSpPr>
      <dsp:spPr>
        <a:xfrm>
          <a:off x="3490725" y="747540"/>
          <a:ext cx="2757677" cy="27576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Streamlined Learning</a:t>
          </a:r>
          <a:endParaRPr lang="en-US" sz="3000" kern="1200" dirty="0"/>
        </a:p>
      </dsp:txBody>
      <dsp:txXfrm>
        <a:off x="3894577" y="1151392"/>
        <a:ext cx="1949973" cy="1949973"/>
      </dsp:txXfrm>
    </dsp:sp>
    <dsp:sp modelId="{C6C65265-827A-D144-A4AD-63F7BB82277E}">
      <dsp:nvSpPr>
        <dsp:cNvPr id="0" name=""/>
        <dsp:cNvSpPr/>
      </dsp:nvSpPr>
      <dsp:spPr>
        <a:xfrm rot="12097408">
          <a:off x="1057182" y="805419"/>
          <a:ext cx="2483592" cy="6039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96A19-67BC-5E4B-83DD-0469FC98F010}">
      <dsp:nvSpPr>
        <dsp:cNvPr id="0" name=""/>
        <dsp:cNvSpPr/>
      </dsp:nvSpPr>
      <dsp:spPr>
        <a:xfrm>
          <a:off x="137990" y="159651"/>
          <a:ext cx="2013165" cy="980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SimpleITK</a:t>
          </a:r>
          <a:endParaRPr lang="en-US" sz="2700" kern="1200" dirty="0"/>
        </a:p>
      </dsp:txBody>
      <dsp:txXfrm>
        <a:off x="166701" y="188362"/>
        <a:ext cx="1955743" cy="922844"/>
      </dsp:txXfrm>
    </dsp:sp>
    <dsp:sp modelId="{45F25E40-9E15-CE4E-BF38-AE2EEA0456F0}">
      <dsp:nvSpPr>
        <dsp:cNvPr id="0" name=""/>
        <dsp:cNvSpPr/>
      </dsp:nvSpPr>
      <dsp:spPr>
        <a:xfrm rot="10823620">
          <a:off x="1144451" y="1806426"/>
          <a:ext cx="2217287" cy="6039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4C54E0-5E56-5A42-A23F-1BF9EAEA5BEE}">
      <dsp:nvSpPr>
        <dsp:cNvPr id="0" name=""/>
        <dsp:cNvSpPr/>
      </dsp:nvSpPr>
      <dsp:spPr>
        <a:xfrm>
          <a:off x="137894" y="1610795"/>
          <a:ext cx="2013165" cy="979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OpenCL</a:t>
          </a:r>
          <a:endParaRPr lang="en-US" sz="2700" kern="1200" dirty="0"/>
        </a:p>
      </dsp:txBody>
      <dsp:txXfrm>
        <a:off x="166597" y="1639498"/>
        <a:ext cx="1955759" cy="922570"/>
      </dsp:txXfrm>
    </dsp:sp>
    <dsp:sp modelId="{A9CB7318-AD7A-5847-8CFD-A5A7A65A6F8B}">
      <dsp:nvSpPr>
        <dsp:cNvPr id="0" name=""/>
        <dsp:cNvSpPr/>
      </dsp:nvSpPr>
      <dsp:spPr>
        <a:xfrm rot="9464240">
          <a:off x="1051318" y="2875620"/>
          <a:ext cx="2500701" cy="6039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05DBB-3C0C-D44A-9969-2F84FA19012A}">
      <dsp:nvSpPr>
        <dsp:cNvPr id="0" name=""/>
        <dsp:cNvSpPr/>
      </dsp:nvSpPr>
      <dsp:spPr>
        <a:xfrm>
          <a:off x="137940" y="3187799"/>
          <a:ext cx="2013165" cy="92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New Lectures</a:t>
          </a:r>
          <a:endParaRPr lang="en-US" sz="2700" kern="1200" dirty="0"/>
        </a:p>
      </dsp:txBody>
      <dsp:txXfrm>
        <a:off x="165091" y="3214950"/>
        <a:ext cx="1958863" cy="872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E9F9C-8EB1-174F-AD15-B4049C862CE0}" type="slidenum">
              <a:rPr lang="en-US"/>
              <a:pPr/>
              <a:t>2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6F08B-6DC6-D947-9DEA-A5C09F54C8B6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36ED8-0F80-0045-A347-BDC84AF56FEB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hyperlink" Target="mailto:jgaleotti@cmu.edu" TargetMode="External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ITK:</a:t>
            </a:r>
            <a:br>
              <a:rPr lang="en-US" dirty="0" smtClean="0"/>
            </a:br>
            <a:r>
              <a:rPr lang="en-US" dirty="0" smtClean="0"/>
              <a:t>Thoughts for Version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528" cy="129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n-lt"/>
              </a:rPr>
              <a:t>John Galeotti</a:t>
            </a:r>
          </a:p>
          <a:p>
            <a:r>
              <a:rPr lang="en-US" sz="2400" dirty="0" smtClean="0">
                <a:latin typeface="+mn-lt"/>
                <a:hlinkClick r:id="rId6"/>
              </a:rPr>
              <a:t>jgaleotti@cmu.edu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February 3, 2011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4" descr="ri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14" y="5943600"/>
            <a:ext cx="64668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41" y="5943600"/>
            <a:ext cx="228145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PMC 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943600"/>
            <a:ext cx="967795" cy="914400"/>
          </a:xfrm>
          <a:prstGeom prst="rect">
            <a:avLst/>
          </a:prstGeom>
        </p:spPr>
      </p:pic>
      <p:pic>
        <p:nvPicPr>
          <p:cNvPr id="9" name="Picture 6" descr="VIA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35" y="5943600"/>
            <a:ext cx="129636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5400" dirty="0" smtClean="0"/>
              <a:t>My Current Work</a:t>
            </a:r>
            <a:endParaRPr lang="en-US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My course is only taught in the spring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ITKv4’s API changes are still in flux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Most of my work remains to be done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 </a:t>
            </a:r>
            <a:r>
              <a:rPr lang="en-US" i="1" dirty="0" smtClean="0"/>
              <a:t>Have</a:t>
            </a:r>
            <a:r>
              <a:rPr lang="en-US" dirty="0" smtClean="0"/>
              <a:t> Done:  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Expanding my course’s shadow program</a:t>
            </a:r>
          </a:p>
          <a:p>
            <a:pPr lvl="1"/>
            <a:r>
              <a:rPr lang="en-US" dirty="0" smtClean="0"/>
              <a:t>Students already required to shadow radiologists</a:t>
            </a:r>
          </a:p>
          <a:p>
            <a:pPr lvl="1"/>
            <a:r>
              <a:rPr lang="en-US" dirty="0" smtClean="0"/>
              <a:t>Best way to teach clinical relevance</a:t>
            </a:r>
          </a:p>
          <a:p>
            <a:pPr lvl="1"/>
            <a:r>
              <a:rPr lang="en-US" dirty="0" smtClean="0"/>
              <a:t>Often leads to student projects</a:t>
            </a:r>
          </a:p>
          <a:p>
            <a:r>
              <a:rPr lang="en-US" dirty="0" smtClean="0"/>
              <a:t>ITKv4 seeks to directly support microscopy</a:t>
            </a:r>
          </a:p>
          <a:p>
            <a:pPr lvl="1"/>
            <a:r>
              <a:rPr lang="en-US" dirty="0" smtClean="0"/>
              <a:t>Students should also shadow pathologists</a:t>
            </a:r>
          </a:p>
          <a:p>
            <a:pPr lvl="1"/>
            <a:r>
              <a:rPr lang="en-US" dirty="0" smtClean="0"/>
              <a:t>New this year:  neuropathology</a:t>
            </a:r>
          </a:p>
          <a:p>
            <a:pPr lvl="1"/>
            <a:r>
              <a:rPr lang="en-US" dirty="0" smtClean="0"/>
              <a:t>This is hard:  pathology scheduling difficulties</a:t>
            </a:r>
          </a:p>
          <a:p>
            <a:pPr lvl="1"/>
            <a:r>
              <a:rPr lang="en-US" dirty="0" smtClean="0"/>
              <a:t>Solution:  Schedule only when a fellow is present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8144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Galeotti (jgaleotti@cmu.edu)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BE59-3E09-4E40-9824-47391103257D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Decisions, Decisions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6413"/>
            <a:ext cx="8077200" cy="47281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Decide usage style to </a:t>
            </a:r>
            <a:r>
              <a:rPr lang="en-US" dirty="0" smtClean="0"/>
              <a:t>teach:</a:t>
            </a:r>
            <a:endParaRPr lang="en-US" dirty="0"/>
          </a:p>
          <a:p>
            <a:pPr lvl="1"/>
            <a:r>
              <a:rPr lang="en-US" dirty="0" smtClean="0"/>
              <a:t>Target users during 1</a:t>
            </a:r>
            <a:r>
              <a:rPr lang="en-US" baseline="30000" dirty="0" smtClean="0"/>
              <a:t>st</a:t>
            </a:r>
            <a:r>
              <a:rPr lang="en-US" dirty="0" smtClean="0"/>
              <a:t> series of lectures</a:t>
            </a:r>
          </a:p>
          <a:p>
            <a:pPr lvl="1"/>
            <a:r>
              <a:rPr lang="en-US" dirty="0" smtClean="0"/>
              <a:t>Target developers during last 3</a:t>
            </a:r>
            <a:r>
              <a:rPr lang="en-US" baseline="30000" dirty="0" smtClean="0"/>
              <a:t>rd</a:t>
            </a:r>
            <a:r>
              <a:rPr lang="en-US" dirty="0" smtClean="0"/>
              <a:t> of class</a:t>
            </a:r>
            <a:endParaRPr lang="en-US" dirty="0"/>
          </a:p>
          <a:p>
            <a:pPr lvl="1"/>
            <a:r>
              <a:rPr lang="en-US" dirty="0" smtClean="0"/>
              <a:t>Visualization:  Rely on </a:t>
            </a:r>
            <a:r>
              <a:rPr lang="en-US" dirty="0" err="1" smtClean="0"/>
              <a:t>SimpleITK</a:t>
            </a:r>
            <a:r>
              <a:rPr lang="en-US" dirty="0"/>
              <a:t> </a:t>
            </a:r>
            <a:r>
              <a:rPr lang="en-US" dirty="0" smtClean="0"/>
              <a:t>+ SNAP</a:t>
            </a:r>
            <a:endParaRPr lang="en-US" dirty="0"/>
          </a:p>
          <a:p>
            <a:r>
              <a:rPr lang="en-US" dirty="0"/>
              <a:t>Decide which language(s) to </a:t>
            </a:r>
            <a:r>
              <a:rPr lang="en-US" dirty="0" smtClean="0"/>
              <a:t>teach?</a:t>
            </a:r>
            <a:endParaRPr lang="en-US" dirty="0"/>
          </a:p>
          <a:p>
            <a:r>
              <a:rPr lang="en-US" dirty="0" smtClean="0"/>
              <a:t>Primary language:</a:t>
            </a:r>
          </a:p>
          <a:p>
            <a:pPr lvl="1"/>
            <a:r>
              <a:rPr lang="en-US" dirty="0" err="1" smtClean="0"/>
              <a:t>SimpleITK</a:t>
            </a:r>
            <a:r>
              <a:rPr lang="en-US" dirty="0" smtClean="0"/>
              <a:t> in C++</a:t>
            </a:r>
          </a:p>
          <a:p>
            <a:r>
              <a:rPr lang="en-US" dirty="0" smtClean="0"/>
              <a:t>Taught, but usage not required: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++ with </a:t>
            </a:r>
            <a:r>
              <a:rPr lang="en-US" dirty="0" smtClean="0"/>
              <a:t>templates (only during last 3</a:t>
            </a:r>
            <a:r>
              <a:rPr lang="en-US" baseline="30000" dirty="0" smtClean="0"/>
              <a:t>rd</a:t>
            </a:r>
            <a:r>
              <a:rPr lang="en-US" dirty="0" smtClean="0"/>
              <a:t> of class)</a:t>
            </a:r>
          </a:p>
          <a:p>
            <a:r>
              <a:rPr lang="en-US" dirty="0" smtClean="0"/>
              <a:t>Allowed for homework/projects:</a:t>
            </a:r>
          </a:p>
          <a:p>
            <a:pPr lvl="1"/>
            <a:r>
              <a:rPr lang="en-US" dirty="0" smtClean="0"/>
              <a:t>Python (</a:t>
            </a:r>
            <a:r>
              <a:rPr lang="en-US" dirty="0" err="1" smtClean="0"/>
              <a:t>simpleITK</a:t>
            </a:r>
            <a:r>
              <a:rPr lang="en-US" dirty="0" smtClean="0"/>
              <a:t> only)</a:t>
            </a:r>
          </a:p>
          <a:p>
            <a:pPr lvl="1"/>
            <a:r>
              <a:rPr lang="en-US" dirty="0" smtClean="0"/>
              <a:t>Java (</a:t>
            </a:r>
            <a:r>
              <a:rPr lang="en-US" dirty="0" err="1" smtClean="0"/>
              <a:t>simpleITK</a:t>
            </a:r>
            <a:r>
              <a:rPr lang="en-US" dirty="0" smtClean="0"/>
              <a:t> only)</a:t>
            </a:r>
          </a:p>
        </p:txBody>
      </p:sp>
      <p:sp>
        <p:nvSpPr>
          <p:cNvPr id="7" name="Left Arrow 6"/>
          <p:cNvSpPr/>
          <p:nvPr/>
        </p:nvSpPr>
        <p:spPr>
          <a:xfrm>
            <a:off x="6705600" y="1447800"/>
            <a:ext cx="2286000" cy="1828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1 class</a:t>
            </a:r>
          </a:p>
          <a:p>
            <a:pPr algn="ctr"/>
            <a:r>
              <a:rPr lang="en-US" dirty="0" smtClean="0"/>
              <a:t>for both users &amp;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966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Galeotti (jgaleotti@cmu.edu)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F530-BADF-A945-8E44-423728673472}" type="slidenum">
              <a:rPr lang="en-US"/>
              <a:pPr/>
              <a:t>16</a:t>
            </a:fld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Projects &amp; </a:t>
            </a:r>
            <a:r>
              <a:rPr lang="en-US" dirty="0" err="1" smtClean="0"/>
              <a:t>OpenCV</a:t>
            </a: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Preparing </a:t>
            </a:r>
            <a:r>
              <a:rPr lang="en-US" dirty="0" err="1" smtClean="0"/>
              <a:t>OpenCV</a:t>
            </a:r>
            <a:r>
              <a:rPr lang="en-US" dirty="0" smtClean="0"/>
              <a:t>-based projects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OpenCV</a:t>
            </a:r>
            <a:r>
              <a:rPr lang="en-US" dirty="0" smtClean="0"/>
              <a:t> is changing too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Outdated documentation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Studying current </a:t>
            </a:r>
            <a:r>
              <a:rPr lang="en-US" dirty="0" err="1" smtClean="0"/>
              <a:t>OpenCV</a:t>
            </a:r>
            <a:r>
              <a:rPr lang="en-US" dirty="0" smtClean="0"/>
              <a:t> calibration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Important, undocumented practicalities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Preparing lecture on video cameras with ITK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Part 1:  Interface API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Part 2:  Best (essential!)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64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Theory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Currently, only ITK lecture slides are public</a:t>
            </a:r>
          </a:p>
          <a:p>
            <a:r>
              <a:rPr lang="en-US" dirty="0" smtClean="0"/>
              <a:t>Side project:  Replace © theory material</a:t>
            </a:r>
          </a:p>
          <a:p>
            <a:r>
              <a:rPr lang="en-US" dirty="0" smtClean="0"/>
              <a:t>Hopeful to have all lectures public by Summer 2012.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627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5400" dirty="0" smtClean="0"/>
              <a:t>My Future Plans</a:t>
            </a:r>
            <a:endParaRPr lang="en-US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Galeotti (jgaleotti@cmu.edu)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940D-D7BB-0C44-AADC-FFB66D63DA61}" type="slidenum">
              <a:rPr lang="en-US"/>
              <a:pPr/>
              <a:t>19</a:t>
            </a:fld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Subtasks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ITK v4 tutorial lectures</a:t>
            </a:r>
          </a:p>
          <a:p>
            <a:pPr lvl="1"/>
            <a:r>
              <a:rPr lang="en-US" dirty="0"/>
              <a:t>Restructured pipeline</a:t>
            </a:r>
          </a:p>
          <a:p>
            <a:pPr lvl="1"/>
            <a:r>
              <a:rPr lang="en-US" dirty="0"/>
              <a:t>GPU-based methods</a:t>
            </a:r>
          </a:p>
          <a:p>
            <a:pPr lvl="1"/>
            <a:r>
              <a:rPr lang="en-US" dirty="0" smtClean="0"/>
              <a:t>How to process video &amp; </a:t>
            </a:r>
            <a:r>
              <a:rPr lang="en-US" dirty="0" err="1" smtClean="0"/>
              <a:t>OpenCV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New coordinating assignments</a:t>
            </a:r>
          </a:p>
          <a:p>
            <a:r>
              <a:rPr lang="en-US" dirty="0"/>
              <a:t>Publicly available on course </a:t>
            </a:r>
            <a:r>
              <a:rPr lang="en-US" dirty="0" smtClean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94692854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John Galeotti (</a:t>
            </a:r>
            <a:r>
              <a:rPr lang="en-US" dirty="0" err="1"/>
              <a:t>jgaleotti@cmu.edu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A167-02AB-ED4A-84B1-6C2DC3286F65}" type="slidenum">
              <a:rPr lang="en-US"/>
              <a:pPr/>
              <a:t>2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Teach </a:t>
            </a:r>
            <a:r>
              <a:rPr lang="en-US" dirty="0"/>
              <a:t>a multi-university graduate </a:t>
            </a:r>
            <a:r>
              <a:rPr lang="en-US" dirty="0" smtClean="0"/>
              <a:t>course</a:t>
            </a:r>
          </a:p>
          <a:p>
            <a:r>
              <a:rPr lang="en-US" dirty="0" smtClean="0"/>
              <a:t>Project based—lots of programming with ITK</a:t>
            </a:r>
          </a:p>
          <a:p>
            <a:r>
              <a:rPr lang="en-US" i="1" dirty="0" smtClean="0"/>
              <a:t>Methods in Medical Image Analysis</a:t>
            </a:r>
            <a:endParaRPr lang="en-US" dirty="0" smtClean="0"/>
          </a:p>
          <a:p>
            <a:pPr lvl="1"/>
            <a:r>
              <a:rPr lang="en-US" dirty="0" smtClean="0"/>
              <a:t>Google </a:t>
            </a:r>
            <a:r>
              <a:rPr lang="ja-JP" altLang="en-US" dirty="0"/>
              <a:t>“</a:t>
            </a:r>
            <a:r>
              <a:rPr lang="en-US" dirty="0"/>
              <a:t>medical image analysis</a:t>
            </a:r>
            <a:r>
              <a:rPr lang="ja-JP" altLang="en-US" dirty="0"/>
              <a:t>”</a:t>
            </a:r>
            <a:endParaRPr lang="en-US" dirty="0"/>
          </a:p>
          <a:p>
            <a:pPr lvl="1"/>
            <a:r>
              <a:rPr lang="en-US" dirty="0"/>
              <a:t>Founded by Dr. George </a:t>
            </a:r>
            <a:r>
              <a:rPr lang="en-US" dirty="0" err="1" smtClean="0"/>
              <a:t>Stetten</a:t>
            </a:r>
            <a:r>
              <a:rPr lang="en-US" dirty="0" smtClean="0"/>
              <a:t> (one </a:t>
            </a:r>
            <a:r>
              <a:rPr lang="en-US" dirty="0"/>
              <a:t>of the original ITK A2D2 </a:t>
            </a:r>
            <a:r>
              <a:rPr lang="en-US" dirty="0" smtClean="0"/>
              <a:t>awards)</a:t>
            </a:r>
          </a:p>
          <a:p>
            <a:pPr lvl="1"/>
            <a:r>
              <a:rPr lang="en-US" dirty="0" smtClean="0"/>
              <a:t>New A2D2 award to revise course for ITKv4</a:t>
            </a:r>
          </a:p>
          <a:p>
            <a:pPr lvl="1"/>
            <a:r>
              <a:rPr lang="en-US" dirty="0" smtClean="0"/>
              <a:t>Taught every 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5751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Currently, I expect to continue using SVN for homework submissions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is not relevant to biologists</a:t>
            </a:r>
          </a:p>
          <a:p>
            <a:r>
              <a:rPr lang="en-US" dirty="0" smtClean="0"/>
              <a:t>Open question:  Is </a:t>
            </a:r>
            <a:r>
              <a:rPr lang="en-US" dirty="0" err="1" smtClean="0"/>
              <a:t>Git</a:t>
            </a:r>
            <a:r>
              <a:rPr lang="en-US" dirty="0" smtClean="0"/>
              <a:t> worth lecture time at the end of the semester?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983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Podcasts of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 is in place</a:t>
            </a:r>
          </a:p>
          <a:p>
            <a:r>
              <a:rPr lang="en-US" dirty="0" smtClean="0"/>
              <a:t>Having only a single class will simplify</a:t>
            </a:r>
          </a:p>
          <a:p>
            <a:r>
              <a:rPr lang="en-US" dirty="0" smtClean="0"/>
              <a:t>If done, would probably be hosted on a CMU webserver &amp; downloadable for redistribution</a:t>
            </a:r>
          </a:p>
          <a:p>
            <a:r>
              <a:rPr lang="en-US" dirty="0" smtClean="0"/>
              <a:t>To video theory lectures, the theory slides must be public first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694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6513083"/>
              </p:ext>
            </p:extLst>
          </p:nvPr>
        </p:nvGraphicFramePr>
        <p:xfrm>
          <a:off x="914400" y="1371600"/>
          <a:ext cx="7848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0327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Diverse Student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</a:t>
            </a:r>
            <a:r>
              <a:rPr lang="en-US" dirty="0"/>
              <a:t>., clinicians, biologists, and material-scientists</a:t>
            </a:r>
          </a:p>
          <a:p>
            <a:r>
              <a:rPr lang="en-US" dirty="0"/>
              <a:t>They do not find Insight into Images to be very accessible</a:t>
            </a:r>
          </a:p>
          <a:p>
            <a:r>
              <a:rPr lang="en-US" dirty="0"/>
              <a:t>They (usually) haven’t programmed in C++ with templates</a:t>
            </a:r>
          </a:p>
          <a:p>
            <a:r>
              <a:rPr lang="en-US" dirty="0"/>
              <a:t>They don’t fully appreciate the utility of ITK’s </a:t>
            </a:r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951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Galeotti (jgaleotti@cmu.edu)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A948-6286-7249-9CB2-5E81FE7680B8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Students need a theoretical basis that is: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Widely accessible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Adequately informative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Students need guidance experimenting: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the pipeline architecture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parameter optimization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Students need help </a:t>
            </a:r>
            <a:r>
              <a:rPr lang="en-US" sz="2800" dirty="0" smtClean="0"/>
              <a:t>programming: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Cross</a:t>
            </a:r>
            <a:r>
              <a:rPr lang="en-US" sz="2400" dirty="0"/>
              <a:t>-</a:t>
            </a:r>
            <a:r>
              <a:rPr lang="en-US" sz="2400" dirty="0" smtClean="0"/>
              <a:t>platform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</a:t>
            </a:r>
            <a:r>
              <a:rPr lang="en-US" sz="2400" dirty="0"/>
              <a:t>+</a:t>
            </a:r>
            <a:r>
              <a:rPr lang="en-US" sz="2400" dirty="0" smtClean="0"/>
              <a:t>+ with templates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</a:t>
            </a:r>
            <a:r>
              <a:rPr lang="en-US" sz="2400" dirty="0"/>
              <a:t>-dimensional coding</a:t>
            </a:r>
          </a:p>
        </p:txBody>
      </p:sp>
    </p:spTree>
    <p:extLst>
      <p:ext uri="{BB962C8B-B14F-4D97-AF65-F5344CB8AC3E}">
        <p14:creationId xmlns:p14="http://schemas.microsoft.com/office/powerpoint/2010/main" val="197204004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4422538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Today’s Overview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5400" dirty="0" smtClean="0"/>
              <a:t>My Evaluation of ITKv4</a:t>
            </a:r>
            <a:r>
              <a:rPr lang="en-US" sz="5400" cap="none" dirty="0" smtClean="0"/>
              <a:t>α</a:t>
            </a:r>
            <a:endParaRPr lang="en-US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Galeotti (jgaleotti@cmu.edu)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4D7C-0AB7-DF42-83FA-FF6CF23503A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ITK </a:t>
            </a:r>
            <a:r>
              <a:rPr lang="en-US" dirty="0" err="1" smtClean="0"/>
              <a:t>Wishlist</a:t>
            </a:r>
            <a:r>
              <a:rPr lang="en-US" dirty="0" smtClean="0"/>
              <a:t> from June 2010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hard now: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Writing native, </a:t>
            </a:r>
            <a:r>
              <a:rPr lang="en-US" sz="2400" dirty="0" err="1"/>
              <a:t>templated</a:t>
            </a:r>
            <a:r>
              <a:rPr lang="en-US" sz="2400" dirty="0"/>
              <a:t>, C++ code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Writing new N-dimensional code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must be preserved or improved: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Speed is important for extensive experimentation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Cross-platform is important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ITK v4 GPL support:  </a:t>
            </a:r>
            <a:r>
              <a:rPr lang="en-US" sz="2000" dirty="0" err="1"/>
              <a:t>OpenCL</a:t>
            </a:r>
            <a:r>
              <a:rPr lang="en-US" sz="2000" dirty="0"/>
              <a:t>, please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would really help: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Streaming large data through, e.g., level sets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Simple, native visualization</a:t>
            </a:r>
          </a:p>
        </p:txBody>
      </p:sp>
      <p:sp>
        <p:nvSpPr>
          <p:cNvPr id="2" name="Left Arrow 1"/>
          <p:cNvSpPr/>
          <p:nvPr/>
        </p:nvSpPr>
        <p:spPr>
          <a:xfrm>
            <a:off x="7162800" y="2057400"/>
            <a:ext cx="1828800" cy="914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SimpleITK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7162800" y="3733800"/>
            <a:ext cx="1828800" cy="914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7162800" y="5105400"/>
            <a:ext cx="1828800" cy="914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SimpleITK</a:t>
            </a:r>
            <a:r>
              <a:rPr lang="en-US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4642169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SimpleITK</a:t>
            </a:r>
            <a:r>
              <a:rPr lang="en-US" dirty="0" smtClean="0"/>
              <a:t> Looks Great!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easy C++ interface is exactly what I want!</a:t>
            </a:r>
          </a:p>
          <a:p>
            <a:r>
              <a:rPr lang="en-US" dirty="0" smtClean="0"/>
              <a:t>The level of complexity seems just right</a:t>
            </a:r>
          </a:p>
          <a:p>
            <a:endParaRPr lang="en-US" dirty="0" smtClean="0"/>
          </a:p>
          <a:p>
            <a:r>
              <a:rPr lang="en-US" dirty="0" smtClean="0"/>
              <a:t>Things I like, but want more:</a:t>
            </a:r>
          </a:p>
          <a:p>
            <a:pPr lvl="1"/>
            <a:r>
              <a:rPr lang="en-US" dirty="0" smtClean="0"/>
              <a:t>Streamlined interface from </a:t>
            </a:r>
            <a:r>
              <a:rPr lang="en-US" dirty="0" err="1" smtClean="0"/>
              <a:t>SimpleITK</a:t>
            </a:r>
            <a:r>
              <a:rPr lang="en-US" dirty="0" smtClean="0"/>
              <a:t> to full ITK</a:t>
            </a:r>
          </a:p>
          <a:p>
            <a:pPr lvl="1"/>
            <a:r>
              <a:rPr lang="en-US" dirty="0" smtClean="0"/>
              <a:t>File Reading/Writing Magic</a:t>
            </a:r>
          </a:p>
          <a:p>
            <a:pPr lvl="2"/>
            <a:r>
              <a:rPr lang="en-US" dirty="0" smtClean="0"/>
              <a:t>E.g., </a:t>
            </a:r>
            <a:r>
              <a:rPr lang="en-US" dirty="0"/>
              <a:t>different </a:t>
            </a:r>
            <a:r>
              <a:rPr lang="en-US" dirty="0" smtClean="0"/>
              <a:t>pixel types should rescale by default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0418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ITK Progressing Nicely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for rapid parameter testing</a:t>
            </a:r>
          </a:p>
          <a:p>
            <a:r>
              <a:rPr lang="en-US" dirty="0" smtClean="0"/>
              <a:t>Core architecture looks good</a:t>
            </a:r>
          </a:p>
          <a:p>
            <a:r>
              <a:rPr lang="en-US" dirty="0" smtClean="0"/>
              <a:t>Eventually, needs </a:t>
            </a:r>
            <a:r>
              <a:rPr lang="en-US" dirty="0" err="1" smtClean="0"/>
              <a:t>SimpleITK</a:t>
            </a:r>
            <a:r>
              <a:rPr lang="en-US" dirty="0" smtClean="0"/>
              <a:t> encapsulation</a:t>
            </a:r>
          </a:p>
          <a:p>
            <a:r>
              <a:rPr lang="en-US" dirty="0" smtClean="0"/>
              <a:t>Large-data biologists really need this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February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Galeotti (jgaleotti@cmu.edu)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0896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1038</Words>
  <Application>Microsoft Macintosh PowerPoint</Application>
  <PresentationFormat>On-screen Show (4:3)</PresentationFormat>
  <Paragraphs>213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Training New Employees</vt:lpstr>
      <vt:lpstr>Teaching ITK: Thoughts for Version 4</vt:lpstr>
      <vt:lpstr>Context</vt:lpstr>
      <vt:lpstr>A Diverse Student Body</vt:lpstr>
      <vt:lpstr>Course Objectives</vt:lpstr>
      <vt:lpstr>Today’s Overview </vt:lpstr>
      <vt:lpstr>My Evaluation of ITKv4α</vt:lpstr>
      <vt:lpstr>My ITK Wishlist from June 2010</vt:lpstr>
      <vt:lpstr>SimpleITK Looks Great!</vt:lpstr>
      <vt:lpstr>OpenCL ITK Progressing Nicely</vt:lpstr>
      <vt:lpstr>My Current Work</vt:lpstr>
      <vt:lpstr>PowerPoint Presentation</vt:lpstr>
      <vt:lpstr>PowerPoint Presentation</vt:lpstr>
      <vt:lpstr>PowerPoint Presentation</vt:lpstr>
      <vt:lpstr>Things I Have Done:  Shadowing</vt:lpstr>
      <vt:lpstr>Decisions, Decisions</vt:lpstr>
      <vt:lpstr>Student Projects &amp; OpenCV</vt:lpstr>
      <vt:lpstr>Public Theory Lectures</vt:lpstr>
      <vt:lpstr>My Future Plans</vt:lpstr>
      <vt:lpstr>Subtasks</vt:lpstr>
      <vt:lpstr>Git?</vt:lpstr>
      <vt:lpstr>Video Podcasts of Lectures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2011-02-03T20:28:27Z</dcterms:modified>
</cp:coreProperties>
</file>