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0"/>
  </p:notesMasterIdLst>
  <p:handoutMasterIdLst>
    <p:handoutMasterId r:id="rId221"/>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265" r:id="rId16"/>
    <p:sldId id="573" r:id="rId17"/>
    <p:sldId id="267" r:id="rId18"/>
    <p:sldId id="269" r:id="rId19"/>
    <p:sldId id="270" r:id="rId20"/>
    <p:sldId id="271" r:id="rId21"/>
    <p:sldId id="311" r:id="rId22"/>
    <p:sldId id="272" r:id="rId23"/>
    <p:sldId id="273" r:id="rId24"/>
    <p:sldId id="575" r:id="rId25"/>
    <p:sldId id="276" r:id="rId26"/>
    <p:sldId id="561" r:id="rId27"/>
    <p:sldId id="275" r:id="rId28"/>
    <p:sldId id="562" r:id="rId29"/>
    <p:sldId id="571" r:id="rId30"/>
    <p:sldId id="507" r:id="rId31"/>
    <p:sldId id="563" r:id="rId32"/>
    <p:sldId id="564" r:id="rId33"/>
    <p:sldId id="565" r:id="rId34"/>
    <p:sldId id="274" r:id="rId35"/>
    <p:sldId id="277" r:id="rId36"/>
    <p:sldId id="457" r:id="rId37"/>
    <p:sldId id="452" r:id="rId38"/>
    <p:sldId id="453" r:id="rId39"/>
    <p:sldId id="279" r:id="rId40"/>
    <p:sldId id="487" r:id="rId41"/>
    <p:sldId id="445" r:id="rId42"/>
    <p:sldId id="281" r:id="rId43"/>
    <p:sldId id="282" r:id="rId44"/>
    <p:sldId id="444" r:id="rId45"/>
    <p:sldId id="283" r:id="rId46"/>
    <p:sldId id="284" r:id="rId47"/>
    <p:sldId id="285" r:id="rId48"/>
    <p:sldId id="286" r:id="rId49"/>
    <p:sldId id="287" r:id="rId50"/>
    <p:sldId id="288" r:id="rId51"/>
    <p:sldId id="446" r:id="rId52"/>
    <p:sldId id="289" r:id="rId53"/>
    <p:sldId id="290" r:id="rId54"/>
    <p:sldId id="449" r:id="rId55"/>
    <p:sldId id="448" r:id="rId56"/>
    <p:sldId id="496" r:id="rId57"/>
    <p:sldId id="294" r:id="rId58"/>
    <p:sldId id="295" r:id="rId59"/>
    <p:sldId id="497" r:id="rId60"/>
    <p:sldId id="459" r:id="rId61"/>
    <p:sldId id="498" r:id="rId62"/>
    <p:sldId id="298" r:id="rId63"/>
    <p:sldId id="299" r:id="rId64"/>
    <p:sldId id="499" r:id="rId65"/>
    <p:sldId id="488" r:id="rId66"/>
    <p:sldId id="462" r:id="rId67"/>
    <p:sldId id="387" r:id="rId68"/>
    <p:sldId id="489" r:id="rId69"/>
    <p:sldId id="389" r:id="rId70"/>
    <p:sldId id="390" r:id="rId71"/>
    <p:sldId id="391" r:id="rId72"/>
    <p:sldId id="392" r:id="rId73"/>
    <p:sldId id="500" r:id="rId74"/>
    <p:sldId id="304" r:id="rId75"/>
    <p:sldId id="464" r:id="rId76"/>
    <p:sldId id="307" r:id="rId77"/>
    <p:sldId id="501" r:id="rId78"/>
    <p:sldId id="490" r:id="rId79"/>
    <p:sldId id="502" r:id="rId80"/>
    <p:sldId id="316" r:id="rId81"/>
    <p:sldId id="317" r:id="rId82"/>
    <p:sldId id="319" r:id="rId83"/>
    <p:sldId id="503" r:id="rId84"/>
    <p:sldId id="465" r:id="rId85"/>
    <p:sldId id="466" r:id="rId86"/>
    <p:sldId id="467" r:id="rId87"/>
    <p:sldId id="504" r:id="rId88"/>
    <p:sldId id="395" r:id="rId89"/>
    <p:sldId id="396" r:id="rId90"/>
    <p:sldId id="472" r:id="rId91"/>
    <p:sldId id="505" r:id="rId92"/>
    <p:sldId id="399" r:id="rId93"/>
    <p:sldId id="325" r:id="rId94"/>
    <p:sldId id="326" r:id="rId95"/>
    <p:sldId id="329" r:id="rId96"/>
    <p:sldId id="506" r:id="rId97"/>
    <p:sldId id="468" r:id="rId98"/>
    <p:sldId id="576" r:id="rId99"/>
    <p:sldId id="508" r:id="rId100"/>
    <p:sldId id="484" r:id="rId101"/>
    <p:sldId id="469" r:id="rId102"/>
    <p:sldId id="491" r:id="rId103"/>
    <p:sldId id="393" r:id="rId104"/>
    <p:sldId id="394" r:id="rId105"/>
    <p:sldId id="493" r:id="rId106"/>
    <p:sldId id="404" r:id="rId107"/>
    <p:sldId id="509" r:id="rId108"/>
    <p:sldId id="384" r:id="rId109"/>
    <p:sldId id="510" r:id="rId110"/>
    <p:sldId id="332" r:id="rId111"/>
    <p:sldId id="511" r:id="rId112"/>
    <p:sldId id="333" r:id="rId113"/>
    <p:sldId id="512" r:id="rId114"/>
    <p:sldId id="513" r:id="rId115"/>
    <p:sldId id="514" r:id="rId116"/>
    <p:sldId id="521" r:id="rId117"/>
    <p:sldId id="516" r:id="rId118"/>
    <p:sldId id="520" r:id="rId119"/>
    <p:sldId id="517" r:id="rId120"/>
    <p:sldId id="518" r:id="rId121"/>
    <p:sldId id="567" r:id="rId122"/>
    <p:sldId id="519" r:id="rId123"/>
    <p:sldId id="549" r:id="rId124"/>
    <p:sldId id="568" r:id="rId125"/>
    <p:sldId id="550" r:id="rId126"/>
    <p:sldId id="551" r:id="rId127"/>
    <p:sldId id="569" r:id="rId128"/>
    <p:sldId id="557" r:id="rId129"/>
    <p:sldId id="553" r:id="rId130"/>
    <p:sldId id="552" r:id="rId131"/>
    <p:sldId id="554" r:id="rId132"/>
    <p:sldId id="555" r:id="rId133"/>
    <p:sldId id="556" r:id="rId134"/>
    <p:sldId id="335" r:id="rId135"/>
    <p:sldId id="336" r:id="rId136"/>
    <p:sldId id="337" r:id="rId137"/>
    <p:sldId id="338" r:id="rId138"/>
    <p:sldId id="381" r:id="rId139"/>
    <p:sldId id="478" r:id="rId140"/>
    <p:sldId id="566" r:id="rId141"/>
    <p:sldId id="339" r:id="rId142"/>
    <p:sldId id="340" r:id="rId143"/>
    <p:sldId id="341" r:id="rId144"/>
    <p:sldId id="342" r:id="rId145"/>
    <p:sldId id="343" r:id="rId146"/>
    <p:sldId id="344" r:id="rId147"/>
    <p:sldId id="345" r:id="rId148"/>
    <p:sldId id="346" r:id="rId149"/>
    <p:sldId id="347" r:id="rId150"/>
    <p:sldId id="348" r:id="rId151"/>
    <p:sldId id="349" r:id="rId152"/>
    <p:sldId id="350" r:id="rId153"/>
    <p:sldId id="351" r:id="rId154"/>
    <p:sldId id="352" r:id="rId155"/>
    <p:sldId id="353" r:id="rId156"/>
    <p:sldId id="354" r:id="rId157"/>
    <p:sldId id="355" r:id="rId158"/>
    <p:sldId id="356" r:id="rId159"/>
    <p:sldId id="357" r:id="rId160"/>
    <p:sldId id="358" r:id="rId161"/>
    <p:sldId id="359" r:id="rId162"/>
    <p:sldId id="360" r:id="rId163"/>
    <p:sldId id="361" r:id="rId164"/>
    <p:sldId id="362" r:id="rId165"/>
    <p:sldId id="363" r:id="rId166"/>
    <p:sldId id="364" r:id="rId167"/>
    <p:sldId id="365" r:id="rId168"/>
    <p:sldId id="366" r:id="rId169"/>
    <p:sldId id="367" r:id="rId170"/>
    <p:sldId id="494" r:id="rId171"/>
    <p:sldId id="368" r:id="rId172"/>
    <p:sldId id="369" r:id="rId173"/>
    <p:sldId id="370" r:id="rId174"/>
    <p:sldId id="371" r:id="rId175"/>
    <p:sldId id="372" r:id="rId176"/>
    <p:sldId id="373" r:id="rId177"/>
    <p:sldId id="451" r:id="rId178"/>
    <p:sldId id="374" r:id="rId179"/>
    <p:sldId id="375" r:id="rId180"/>
    <p:sldId id="473" r:id="rId181"/>
    <p:sldId id="474" r:id="rId182"/>
    <p:sldId id="534" r:id="rId183"/>
    <p:sldId id="535" r:id="rId184"/>
    <p:sldId id="536" r:id="rId185"/>
    <p:sldId id="537" r:id="rId186"/>
    <p:sldId id="538" r:id="rId187"/>
    <p:sldId id="539" r:id="rId188"/>
    <p:sldId id="540" r:id="rId189"/>
    <p:sldId id="541" r:id="rId190"/>
    <p:sldId id="542" r:id="rId191"/>
    <p:sldId id="543" r:id="rId192"/>
    <p:sldId id="544" r:id="rId193"/>
    <p:sldId id="545" r:id="rId194"/>
    <p:sldId id="546" r:id="rId195"/>
    <p:sldId id="547" r:id="rId196"/>
    <p:sldId id="548" r:id="rId197"/>
    <p:sldId id="522" r:id="rId198"/>
    <p:sldId id="523" r:id="rId199"/>
    <p:sldId id="524" r:id="rId200"/>
    <p:sldId id="525" r:id="rId201"/>
    <p:sldId id="526" r:id="rId202"/>
    <p:sldId id="527" r:id="rId203"/>
    <p:sldId id="528" r:id="rId204"/>
    <p:sldId id="529" r:id="rId205"/>
    <p:sldId id="530" r:id="rId206"/>
    <p:sldId id="531" r:id="rId207"/>
    <p:sldId id="532" r:id="rId208"/>
    <p:sldId id="533" r:id="rId209"/>
    <p:sldId id="455" r:id="rId210"/>
    <p:sldId id="485" r:id="rId211"/>
    <p:sldId id="558" r:id="rId212"/>
    <p:sldId id="559" r:id="rId213"/>
    <p:sldId id="560" r:id="rId214"/>
    <p:sldId id="376" r:id="rId215"/>
    <p:sldId id="377" r:id="rId216"/>
    <p:sldId id="378" r:id="rId217"/>
    <p:sldId id="379" r:id="rId218"/>
    <p:sldId id="380" r:id="rId21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0B5"/>
    <a:srgbClr val="FEB2B4"/>
    <a:srgbClr val="D30AA5"/>
    <a:srgbClr val="A2AB00"/>
    <a:srgbClr val="730000"/>
    <a:srgbClr val="043504"/>
    <a:srgbClr val="0099CC"/>
    <a:srgbClr val="423174"/>
    <a:srgbClr val="BBE0E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1" autoAdjust="0"/>
    <p:restoredTop sz="94660"/>
  </p:normalViewPr>
  <p:slideViewPr>
    <p:cSldViewPr>
      <p:cViewPr varScale="1">
        <p:scale>
          <a:sx n="119" d="100"/>
          <a:sy n="119" d="100"/>
        </p:scale>
        <p:origin x="1620" y="108"/>
      </p:cViewPr>
      <p:guideLst>
        <p:guide orient="horz" pos="1104"/>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7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smtClean="0"/>
              <a:t>Another advantage is that you can use the ParaView application to guide</a:t>
            </a:r>
            <a:r>
              <a:rPr lang="en-US" baseline="0" dirty="0" smtClean="0"/>
              <a:t> the co-processing analysis.</a:t>
            </a:r>
          </a:p>
          <a:p>
            <a:pPr>
              <a:buFontTx/>
              <a:buChar char="•"/>
            </a:pPr>
            <a:r>
              <a:rPr lang="en-US" baseline="0" dirty="0" smtClean="0"/>
              <a:t>From the ParaView application you can load a proxy geometry, define a desired analysis, and automatically generate a script understood by ParaView Catalyst.</a:t>
            </a:r>
            <a:endParaRPr lang="en-US"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while running ParaView.</a:t>
            </a:r>
          </a:p>
          <a:p>
            <a:r>
              <a:rPr lang="en-US" baseline="0" dirty="0" smtClean="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Loading</a:t>
            </a:r>
            <a:r>
              <a:rPr lang="en-US" baseline="0" dirty="0" smtClean="0"/>
              <a:t> the plugin will add 2 new menu items – </a:t>
            </a:r>
            <a:r>
              <a:rPr lang="en-US" baseline="0" dirty="0" err="1" smtClean="0"/>
              <a:t>CoProcessing</a:t>
            </a:r>
            <a:r>
              <a:rPr lang="en-US" baseline="0" dirty="0" smtClean="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Writers will work when</a:t>
            </a:r>
            <a:r>
              <a:rPr lang="en-US" baseline="0" dirty="0" smtClean="0"/>
              <a:t> co-processing is performed, NOT while creating the script. Only proper writers are available (e.g. can’t use the parallel image data writer to write out </a:t>
            </a:r>
            <a:r>
              <a:rPr lang="en-US" baseline="0" dirty="0" err="1" smtClean="0"/>
              <a:t>polydata</a:t>
            </a:r>
            <a:r>
              <a:rPr lang="en-US" baseline="0" dirty="0" smtClean="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inputs could</a:t>
            </a:r>
            <a:r>
              <a:rPr lang="en-US" baseline="0" dirty="0" smtClean="0"/>
              <a:t> correspond to things like multi-physics (fluid input &amp; solid input) or independent vs. derived fields (velocity, pressure input &amp; </a:t>
            </a:r>
            <a:r>
              <a:rPr lang="en-US" baseline="0" dirty="0" err="1" smtClean="0"/>
              <a:t>vorticity</a:t>
            </a:r>
            <a:r>
              <a:rPr lang="en-US" baseline="0" dirty="0" smtClean="0"/>
              <a:t> input)</a:t>
            </a:r>
          </a:p>
          <a:p>
            <a:pPr defTabSz="931774">
              <a:defRPr/>
            </a:pPr>
            <a:r>
              <a:rPr lang="en-US" dirty="0" smtClean="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the pipeline sources to the simulation sources. Convention is to use “input” for a</a:t>
            </a:r>
            <a:r>
              <a:rPr lang="en-US" baseline="0" dirty="0" smtClean="0"/>
              <a:t> single adaptor input source.</a:t>
            </a:r>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meant</a:t>
            </a:r>
            <a:r>
              <a:rPr lang="en-US" baseline="0" dirty="0" smtClean="0"/>
              <a:t> to just show the functionality to the presenter. Ideally the presenter will do this themselves. Show how to connect, download filter outputs to client, how the client automatically gets the updated info from the server, then can show how to pause the simulation to inspect data at a specific time step</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a:defRPr/>
            </a:pPr>
            <a:fld id="{8561A065-12CA-472B-94B7-D68CE689BD10}" type="slidenum">
              <a:rPr lang="en-US" smtClean="0"/>
              <a:pPr>
                <a:defRPr/>
              </a:pPr>
              <a:t>195</a:t>
            </a:fld>
            <a:endParaRPr lang="en-US"/>
          </a:p>
        </p:txBody>
      </p:sp>
    </p:spTree>
    <p:extLst>
      <p:ext uri="{BB962C8B-B14F-4D97-AF65-F5344CB8AC3E}">
        <p14:creationId xmlns:p14="http://schemas.microsoft.com/office/powerpoint/2010/main" val="6901755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a:t>
            </a:r>
            <a:r>
              <a:rPr lang="en-US" baseline="0" dirty="0" err="1" smtClean="0"/>
              <a:t>paraview</a:t>
            </a:r>
            <a:r>
              <a:rPr lang="en-US" baseline="0" dirty="0" smtClean="0"/>
              <a:t> classes derive from VTK – can follow the inheritance hierarchy to get to VTK </a:t>
            </a:r>
            <a:r>
              <a:rPr lang="en-US" baseline="0" dirty="0" err="1" smtClean="0"/>
              <a:t>doxygen</a:t>
            </a:r>
            <a:endParaRPr lang="en-US" baseline="0" dirty="0" smtClean="0"/>
          </a:p>
          <a:p>
            <a:r>
              <a:rPr lang="en-US" baseline="0" dirty="0" smtClean="0"/>
              <a:t>http://paraview.org//Wiki for the main wiki page – also a </a:t>
            </a:r>
            <a:r>
              <a:rPr lang="en-US" baseline="0" dirty="0" err="1" smtClean="0"/>
              <a:t>paraview</a:t>
            </a:r>
            <a:r>
              <a:rPr lang="en-US" baseline="0" dirty="0" smtClean="0"/>
              <a:t> users guide there in </a:t>
            </a:r>
            <a:r>
              <a:rPr lang="en-US" baseline="0" dirty="0" err="1" smtClean="0"/>
              <a:t>pdf</a:t>
            </a:r>
            <a:r>
              <a:rPr lang="en-US" baseline="0" dirty="0" smtClean="0"/>
              <a:t> format</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two workshop papers that were unfortunately presented today while you were here.</a:t>
            </a:r>
            <a:endParaRPr lang="en-US" dirty="0"/>
          </a:p>
        </p:txBody>
      </p:sp>
    </p:spTree>
    <p:extLst>
      <p:ext uri="{BB962C8B-B14F-4D97-AF65-F5344CB8AC3E}">
        <p14:creationId xmlns:p14="http://schemas.microsoft.com/office/powerpoint/2010/main" val="29868447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013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9653992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1171091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30.emf"/><Relationship Id="rId4" Type="http://schemas.openxmlformats.org/officeDocument/2006/relationships/image" Target="../media/image39.png"/></Relationships>
</file>

<file path=ppt/slides/_rels/slide10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10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0.emf"/></Relationships>
</file>

<file path=ppt/slides/_rels/slide1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30.emf"/></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4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paraview.org/paraview-guide/"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mailto:paraview@paraview.org" TargetMode="External"/><Relationship Id="rId4" Type="http://schemas.openxmlformats.org/officeDocument/2006/relationships/hyperlink" Target="http://www.paraview.org"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6.xml"/><Relationship Id="rId1" Type="http://schemas.openxmlformats.org/officeDocument/2006/relationships/slideLayout" Target="../slideLayouts/slideLayout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7.xml"/><Relationship Id="rId1" Type="http://schemas.openxmlformats.org/officeDocument/2006/relationships/slideLayout" Target="../slideLayouts/slideLayout4.xml"/><Relationship Id="rId5" Type="http://schemas.openxmlformats.org/officeDocument/2006/relationships/image" Target="../media/image175.png"/><Relationship Id="rId4" Type="http://schemas.openxmlformats.org/officeDocument/2006/relationships/image" Target="../media/image174.png"/></Relationships>
</file>

<file path=ppt/slides/_rels/slide1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8.xml"/><Relationship Id="rId1" Type="http://schemas.openxmlformats.org/officeDocument/2006/relationships/slideLayout" Target="../slideLayouts/slideLayout4.xml"/><Relationship Id="rId4" Type="http://schemas.openxmlformats.org/officeDocument/2006/relationships/image" Target="../media/image177.png"/></Relationships>
</file>

<file path=ppt/slides/_rels/slide166.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78.png"/><Relationship Id="rId7" Type="http://schemas.openxmlformats.org/officeDocument/2006/relationships/image" Target="../media/image103.png"/><Relationship Id="rId2" Type="http://schemas.openxmlformats.org/officeDocument/2006/relationships/notesSlide" Target="../notesSlides/notesSlide129.xml"/><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06.emf"/></Relationships>
</file>

<file path=ppt/slides/_rels/slide16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1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75.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image" Target="../media/image193.png"/><Relationship Id="rId11" Type="http://schemas.openxmlformats.org/officeDocument/2006/relationships/image" Target="../media/image197.png"/><Relationship Id="rId5" Type="http://schemas.openxmlformats.org/officeDocument/2006/relationships/image" Target="../media/image192.png"/><Relationship Id="rId10" Type="http://schemas.openxmlformats.org/officeDocument/2006/relationships/image" Target="../media/image196.png"/><Relationship Id="rId4" Type="http://schemas.openxmlformats.org/officeDocument/2006/relationships/image" Target="../media/image191.png"/><Relationship Id="rId9" Type="http://schemas.openxmlformats.org/officeDocument/2006/relationships/image" Target="../media/image189.png"/></Relationships>
</file>

<file path=ppt/slides/_rels/slide17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138.xml"/><Relationship Id="rId1" Type="http://schemas.openxmlformats.org/officeDocument/2006/relationships/slideLayout" Target="../slideLayouts/slideLayout6.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17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7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png"/><Relationship Id="rId7" Type="http://schemas.openxmlformats.org/officeDocument/2006/relationships/image" Target="../media/image216.png"/><Relationship Id="rId2" Type="http://schemas.openxmlformats.org/officeDocument/2006/relationships/notesSlide" Target="../notesSlides/notesSlide142.xml"/><Relationship Id="rId1" Type="http://schemas.openxmlformats.org/officeDocument/2006/relationships/slideLayout" Target="../slideLayouts/slideLayout6.xml"/><Relationship Id="rId6" Type="http://schemas.openxmlformats.org/officeDocument/2006/relationships/image" Target="../media/image215.png"/><Relationship Id="rId5" Type="http://schemas.openxmlformats.org/officeDocument/2006/relationships/image" Target="../media/image214.png"/><Relationship Id="rId10" Type="http://schemas.microsoft.com/office/2007/relationships/hdphoto" Target="../media/hdphoto1.wdp"/><Relationship Id="rId4" Type="http://schemas.openxmlformats.org/officeDocument/2006/relationships/image" Target="../media/image160.png"/><Relationship Id="rId9" Type="http://schemas.openxmlformats.org/officeDocument/2006/relationships/image" Target="../media/image218.png"/></Relationships>
</file>

<file path=ppt/slides/_rels/slide185.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2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19.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png"/></Relationships>
</file>

<file path=ppt/slides/_rels/slide18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18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5.xml"/><Relationship Id="rId1" Type="http://schemas.openxmlformats.org/officeDocument/2006/relationships/slideLayout" Target="../slideLayouts/slideLayout4.xml"/><Relationship Id="rId4" Type="http://schemas.openxmlformats.org/officeDocument/2006/relationships/image" Target="../media/image22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6.png"/></Relationships>
</file>

<file path=ppt/slides/_rels/slide19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2.png"/><Relationship Id="rId4" Type="http://schemas.openxmlformats.org/officeDocument/2006/relationships/notesSlide" Target="../notesSlides/notesSlide150.xml"/></Relationships>
</file>

<file path=ppt/slides/_rels/slide196.xml.rels><?xml version="1.0" encoding="UTF-8" standalone="yes"?>
<Relationships xmlns="http://schemas.openxmlformats.org/package/2006/relationships"><Relationship Id="rId3" Type="http://schemas.openxmlformats.org/officeDocument/2006/relationships/hyperlink" Target="http://paraview.org/Wiki/images/4/48/CatalystUsersGuide.pdf"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hyperlink" Target="https://github.com/acbauer/CatalystExampleCode" TargetMode="External"/><Relationship Id="rId4" Type="http://schemas.openxmlformats.org/officeDocument/2006/relationships/hyperlink" Target="http://catalyst.paraview.org/" TargetMode="External"/></Relationships>
</file>

<file path=ppt/slides/_rels/slide19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6.xml"/><Relationship Id="rId5" Type="http://schemas.openxmlformats.org/officeDocument/2006/relationships/image" Target="../media/image237.emf"/><Relationship Id="rId4" Type="http://schemas.openxmlformats.org/officeDocument/2006/relationships/image" Target="../media/image2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image" Target="../media/image238.png"/><Relationship Id="rId1" Type="http://schemas.openxmlformats.org/officeDocument/2006/relationships/slideLayout" Target="../slideLayouts/slideLayout6.xml"/><Relationship Id="rId4" Type="http://schemas.openxmlformats.org/officeDocument/2006/relationships/image" Target="../media/image240.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242.tiff"/><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42.tif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paraview.org/Wiki/The_ParaView_Tutoria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39.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39.png"/><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17.png"/><Relationship Id="rId4" Type="http://schemas.openxmlformats.org/officeDocument/2006/relationships/image" Target="../media/image116.png"/></Relationships>
</file>

<file path=ppt/slides/_rels/slide8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39.png"/></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94.png"/></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2015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15, 2015</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2015-7814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1196643" y="4611469"/>
            <a:ext cx="3093114" cy="646331"/>
          </a:xfrm>
          <a:prstGeom prst="rect">
            <a:avLst/>
          </a:prstGeom>
          <a:noFill/>
        </p:spPr>
        <p:txBody>
          <a:bodyPr wrap="none" rtlCol="0">
            <a:spAutoFit/>
          </a:bodyPr>
          <a:lstStyle/>
          <a:p>
            <a:pPr algn="ctr"/>
            <a:r>
              <a:rPr lang="en-US" sz="2000" dirty="0" smtClean="0">
                <a:latin typeface="+mn-lt"/>
              </a:rPr>
              <a:t>La-Ta Lo</a:t>
            </a: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4996712" y="4611469"/>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
        <p:nvSpPr>
          <p:cNvPr id="15" name="TextBox 14"/>
          <p:cNvSpPr txBox="1"/>
          <p:nvPr/>
        </p:nvSpPr>
        <p:spPr>
          <a:xfrm>
            <a:off x="2626345" y="5449669"/>
            <a:ext cx="3891310" cy="646331"/>
          </a:xfrm>
          <a:prstGeom prst="rect">
            <a:avLst/>
          </a:prstGeom>
          <a:noFill/>
        </p:spPr>
        <p:txBody>
          <a:bodyPr wrap="none" rtlCol="0">
            <a:spAutoFit/>
          </a:bodyPr>
          <a:lstStyle/>
          <a:p>
            <a:pPr algn="ctr"/>
            <a:r>
              <a:rPr lang="en-US" sz="2000" dirty="0" smtClean="0">
                <a:latin typeface="+mn-lt"/>
              </a:rPr>
              <a:t>Rich Cook</a:t>
            </a:r>
          </a:p>
          <a:p>
            <a:pPr algn="ctr"/>
            <a:r>
              <a:rPr lang="en-US" sz="1600" dirty="0" smtClean="0">
                <a:latin typeface="+mn-lt"/>
              </a:rPr>
              <a:t>Lawrence Livermore National Laboratory</a:t>
            </a:r>
            <a:endParaRPr lang="en-US" sz="1600" dirty="0">
              <a:latin typeface="+mn-lt"/>
            </a:endParaRPr>
          </a:p>
        </p:txBody>
      </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1702920780"/>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1447486761"/>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a:t>
            </a:r>
            <a:r>
              <a:rPr lang="en-US" sz="2400" dirty="0" smtClean="0">
                <a:ea typeface="ＭＳ Ｐゴシック" pitchFamily="-107" charset="-128"/>
              </a:rPr>
              <a:t>Points</a:t>
            </a:r>
          </a:p>
          <a:p>
            <a:pPr>
              <a:spcBef>
                <a:spcPct val="60000"/>
              </a:spcBef>
              <a:buFontTx/>
              <a:buNone/>
            </a:pPr>
            <a:r>
              <a:rPr lang="en-US" sz="2400" dirty="0" smtClean="0">
                <a:ea typeface="ＭＳ Ｐゴシック" pitchFamily="-107" charset="-128"/>
              </a:rPr>
              <a:t>Hover Point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588202022"/>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4106362719"/>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49714621"/>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6805324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800" dirty="0" smtClean="0">
                <a:ea typeface="ＭＳ Ｐゴシック" pitchFamily="-107" charset="-128"/>
              </a:rPr>
              <a:t>Started in 2000 as collaborative effort between Los Alamos National Laboratories and </a:t>
            </a:r>
            <a:r>
              <a:rPr lang="en-US" sz="2800" dirty="0" err="1" smtClean="0">
                <a:ea typeface="ＭＳ Ｐゴシック" pitchFamily="-107" charset="-128"/>
              </a:rPr>
              <a:t>Kitware</a:t>
            </a:r>
            <a:r>
              <a:rPr lang="en-US" sz="2800" dirty="0" smtClean="0">
                <a:ea typeface="ＭＳ Ｐゴシック" pitchFamily="-107" charset="-128"/>
              </a:rPr>
              <a:t> Inc. (lead by James Ahrens).</a:t>
            </a:r>
          </a:p>
          <a:p>
            <a:pPr lvl="1"/>
            <a:r>
              <a:rPr lang="en-US" sz="2600" dirty="0" smtClean="0">
                <a:ea typeface="ＭＳ Ｐゴシック" pitchFamily="-107" charset="-128"/>
              </a:rPr>
              <a:t>ParaView 0.6 released October 2002.</a:t>
            </a:r>
          </a:p>
          <a:p>
            <a:r>
              <a:rPr lang="en-US" sz="2800" dirty="0" smtClean="0">
                <a:ea typeface="ＭＳ Ｐゴシック" pitchFamily="-107" charset="-128"/>
              </a:rPr>
              <a:t>September 2005: collaborative effort between Sandia National Laboratories, </a:t>
            </a:r>
            <a:r>
              <a:rPr lang="en-US" sz="2800" dirty="0" err="1" smtClean="0">
                <a:ea typeface="ＭＳ Ｐゴシック" pitchFamily="-107" charset="-128"/>
              </a:rPr>
              <a:t>Kitware</a:t>
            </a:r>
            <a:r>
              <a:rPr lang="en-US" sz="2800" dirty="0" smtClean="0">
                <a:ea typeface="ＭＳ Ｐゴシック" pitchFamily="-107" charset="-128"/>
              </a:rPr>
              <a:t> Inc. and </a:t>
            </a:r>
            <a:r>
              <a:rPr lang="en-US" sz="2800" dirty="0" err="1" smtClean="0">
                <a:ea typeface="ＭＳ Ｐゴシック" pitchFamily="-107" charset="-128"/>
              </a:rPr>
              <a:t>CSimSoft</a:t>
            </a:r>
            <a:r>
              <a:rPr lang="en-US" sz="2800" dirty="0" smtClean="0">
                <a:ea typeface="ＭＳ Ｐゴシック" pitchFamily="-107" charset="-128"/>
              </a:rPr>
              <a:t> to rewrite user interface to be more user friendly and develop quantitative analysis framework.</a:t>
            </a:r>
          </a:p>
          <a:p>
            <a:pPr lvl="1"/>
            <a:r>
              <a:rPr lang="en-US" sz="2600" dirty="0" smtClean="0">
                <a:ea typeface="ＭＳ Ｐゴシック" pitchFamily="-107" charset="-128"/>
              </a:rPr>
              <a:t>ParaView 3.0 released in May 2007.</a:t>
            </a:r>
          </a:p>
          <a:p>
            <a:r>
              <a:rPr lang="en-US" sz="2800" dirty="0" smtClean="0">
                <a:ea typeface="ＭＳ Ｐゴシック" pitchFamily="-107" charset="-128"/>
              </a:rPr>
              <a:t>ParaView 4.0 released in June 2013.</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484701441"/>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183440871"/>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99014502"/>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4023071014"/>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3841641519"/>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73703845"/>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318888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1441705238"/>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1697391189"/>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91197189"/>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921730843"/>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799392764"/>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4164657241"/>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2491474100"/>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1107700748"/>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59468936"/>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p>
          <a:p>
            <a:pPr marL="685800" indent="-514350">
              <a:buFont typeface="+mj-lt"/>
              <a:buAutoNum type="arabicPeriod"/>
            </a:pPr>
            <a:endParaRPr lang="en-US" sz="2000" dirty="0" smtClean="0"/>
          </a:p>
          <a:p>
            <a:pPr marL="171450" indent="0">
              <a:buNone/>
            </a:pPr>
            <a:r>
              <a:rPr lang="en-US" sz="2400" dirty="0" smtClean="0">
                <a:latin typeface="Courier"/>
                <a:cs typeface="Courier"/>
              </a:rPr>
              <a:t>reader = </a:t>
            </a:r>
            <a:r>
              <a:rPr lang="en-US" sz="2400" dirty="0" err="1" smtClean="0">
                <a:latin typeface="Courier"/>
                <a:cs typeface="Courier"/>
              </a:rPr>
              <a:t>OpenDataFile</a:t>
            </a:r>
            <a:r>
              <a:rPr lang="en-US" sz="2400" dirty="0" smtClean="0">
                <a:latin typeface="Courier"/>
                <a:cs typeface="Courier"/>
              </a:rPr>
              <a:t>(</a:t>
            </a:r>
          </a:p>
          <a:p>
            <a:pPr marL="171450" indent="0">
              <a:buNone/>
            </a:pPr>
            <a:r>
              <a:rPr lang="en-US" sz="2400" dirty="0">
                <a:latin typeface="Courier"/>
                <a:cs typeface="Courier"/>
              </a:rPr>
              <a:t> </a:t>
            </a:r>
            <a:r>
              <a:rPr lang="en-US" sz="2400" dirty="0" smtClean="0">
                <a:latin typeface="Courier"/>
                <a:cs typeface="Courier"/>
              </a:rPr>
              <a:t>            ‘&lt;path&gt;/disk_out_ref.ex2’)</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endParaRPr lang="en-US" sz="2400" dirty="0">
              <a:latin typeface="Courier"/>
              <a:cs typeface="Courier"/>
            </a:endParaRPr>
          </a:p>
        </p:txBody>
      </p:sp>
    </p:spTree>
    <p:extLst>
      <p:ext uri="{BB962C8B-B14F-4D97-AF65-F5344CB8AC3E}">
        <p14:creationId xmlns:p14="http://schemas.microsoft.com/office/powerpoint/2010/main" val="280217611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reader.GetPointData</a:t>
            </a:r>
            <a:r>
              <a:rPr lang="en-US" sz="2000" dirty="0" smtClean="0">
                <a:latin typeface="Courier"/>
                <a:cs typeface="Courier"/>
              </a:rPr>
              <a:t>()</a:t>
            </a: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381705981"/>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readerRep.ColorArrayName</a:t>
            </a:r>
            <a:r>
              <a:rPr lang="en-US" sz="2000" dirty="0" smtClean="0">
                <a:latin typeface="Courier"/>
                <a:cs typeface="Courier"/>
              </a:rPr>
              <a:t> </a:t>
            </a:r>
            <a:r>
              <a:rPr lang="en-US" sz="2000" dirty="0">
                <a:latin typeface="Courier"/>
                <a:cs typeface="Courier"/>
              </a:rPr>
              <a:t>= '</a:t>
            </a:r>
            <a:r>
              <a:rPr lang="en-US" sz="2000" dirty="0" err="1" smtClean="0">
                <a:latin typeface="Courier"/>
                <a:cs typeface="Courier"/>
              </a:rPr>
              <a:t>Pres</a:t>
            </a:r>
            <a:r>
              <a:rPr lang="en-US" sz="2000" dirty="0" smtClean="0">
                <a:latin typeface="Courier"/>
                <a:cs typeface="Courier"/>
              </a:rPr>
              <a:t>’</a:t>
            </a:r>
            <a:endParaRPr lang="en-US" sz="2000" dirty="0">
              <a:latin typeface="Courier"/>
              <a:cs typeface="Courier"/>
            </a:endParaRPr>
          </a:p>
          <a:p>
            <a:pPr marL="171450" indent="0">
              <a:buNone/>
            </a:pPr>
            <a:r>
              <a:rPr lang="en-US" sz="2000" dirty="0" err="1" smtClean="0">
                <a:latin typeface="Courier"/>
                <a:cs typeface="Courier"/>
              </a:rPr>
              <a:t>readerRep.LookupTable</a:t>
            </a:r>
            <a:r>
              <a:rPr lang="en-US" sz="2000" dirty="0" smtClean="0">
                <a:latin typeface="Courier"/>
                <a:cs typeface="Courier"/>
              </a:rPr>
              <a:t> </a:t>
            </a:r>
            <a:r>
              <a:rPr lang="en-US" sz="2000" dirty="0">
                <a:latin typeface="Courier"/>
                <a:cs typeface="Courier"/>
              </a:rPr>
              <a:t>= \</a:t>
            </a:r>
          </a:p>
          <a:p>
            <a:pPr marL="171450" indent="0">
              <a:buNone/>
            </a:pPr>
            <a:r>
              <a:rPr lang="en-US" sz="2000" dirty="0" smtClean="0">
                <a:latin typeface="Courier"/>
                <a:cs typeface="Courier"/>
              </a:rPr>
              <a:t>… </a:t>
            </a:r>
            <a:r>
              <a:rPr lang="en-US" sz="2000" dirty="0" err="1" smtClean="0">
                <a:latin typeface="Courier"/>
                <a:cs typeface="Courier"/>
              </a:rPr>
              <a:t>AssignLookupTable</a:t>
            </a:r>
            <a:r>
              <a:rPr lang="en-US" sz="2000" dirty="0">
                <a:latin typeface="Courier"/>
                <a:cs typeface="Courier"/>
              </a:rPr>
              <a:t>(</a:t>
            </a:r>
            <a:r>
              <a:rPr lang="en-US" sz="2000" dirty="0" err="1">
                <a:latin typeface="Courier"/>
                <a:cs typeface="Courier"/>
              </a:rPr>
              <a:t>reader.PointData</a:t>
            </a:r>
            <a:r>
              <a:rPr lang="en-US" sz="2000" dirty="0">
                <a:latin typeface="Courier"/>
                <a:cs typeface="Courier"/>
              </a:rPr>
              <a:t>['</a:t>
            </a:r>
            <a:r>
              <a:rPr lang="en-US" sz="2000" dirty="0" err="1">
                <a:latin typeface="Courier"/>
                <a:cs typeface="Courier"/>
              </a:rPr>
              <a:t>Pres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a:latin typeface="Courier"/>
                <a:cs typeface="Courier"/>
              </a:rPr>
              <a:t>Cool to Warm')</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779855552"/>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449559783"/>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a:t>
            </a:r>
            <a:r>
              <a:rPr lang="en-US" sz="2000" dirty="0" err="1" smtClean="0">
                <a:latin typeface="Courier"/>
                <a:cs typeface="Courier"/>
              </a:rPr>
              <a:t>plot.csv</a:t>
            </a:r>
            <a:r>
              <a:rPr lang="en-US" sz="2000" dirty="0" smtClean="0">
                <a:latin typeface="Courier"/>
                <a:cs typeface="Courier"/>
              </a:rPr>
              <a:t>’)</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smtClean="0">
                <a:latin typeface="Courier"/>
                <a:cs typeface="Courier"/>
              </a:rPr>
              <a:t>(’</a:t>
            </a:r>
            <a:r>
              <a:rPr lang="en-US" sz="2000" dirty="0" err="1" smtClean="0">
                <a:latin typeface="Courier"/>
                <a:cs typeface="Courier"/>
              </a:rPr>
              <a:t>XYChartView</a:t>
            </a:r>
            <a:r>
              <a:rPr lang="en-US" sz="2000" dirty="0" smtClean="0">
                <a:latin typeface="Courier"/>
                <a:cs typeface="Courier"/>
              </a:rPr>
              <a:t>’)</a:t>
            </a: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smtClean="0">
                <a:latin typeface="Courier"/>
                <a:cs typeface="Courier"/>
              </a:rPr>
              <a:t>(‘&lt;path&gt;/</a:t>
            </a:r>
            <a:r>
              <a:rPr lang="en-US" sz="2000" dirty="0" err="1" smtClean="0">
                <a:latin typeface="Courier"/>
                <a:cs typeface="Courier"/>
              </a:rPr>
              <a:t>plot.png</a:t>
            </a:r>
            <a:r>
              <a:rPr lang="en-US" sz="2000" dirty="0" smtClean="0">
                <a:latin typeface="Courier"/>
                <a:cs typeface="Courier"/>
              </a:rPr>
              <a:t>’) </a:t>
            </a:r>
            <a:endParaRPr lang="en-US" sz="2000" dirty="0">
              <a:latin typeface="Courier"/>
              <a:cs typeface="Courier"/>
            </a:endParaRP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2531254298"/>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smtClean="0">
                <a:ea typeface="ＭＳ Ｐゴシック" pitchFamily="-107" charset="-128"/>
              </a:rPr>
              <a:t>Requirements for</a:t>
            </a:r>
            <a:br>
              <a:rPr lang="en-US" smtClean="0">
                <a:ea typeface="ＭＳ Ｐゴシック" pitchFamily="-107" charset="-128"/>
              </a:rPr>
            </a:br>
            <a:r>
              <a:rPr lang="en-US"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err="1" smtClean="0">
                <a:ea typeface="ＭＳ Ｐゴシック" pitchFamily="-107" charset="-128"/>
              </a:rPr>
              <a:t>Qt</a:t>
            </a:r>
            <a:r>
              <a:rPr lang="en-US" dirty="0" smtClean="0">
                <a:ea typeface="ＭＳ Ｐゴシック" pitchFamily="-107" charset="-128"/>
              </a:rPr>
              <a:t> 4.7 (optional)</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The ParaView web page</a:t>
            </a:r>
          </a:p>
          <a:p>
            <a:pPr lvl="1"/>
            <a:r>
              <a:rPr lang="en-US" dirty="0" smtClean="0">
                <a:ea typeface="ＭＳ Ｐゴシック" pitchFamily="-107" charset="-128"/>
                <a:hlinkClick r:id="rId4"/>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5"/>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6"/>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a:stretch>
            <a:fillRect/>
          </a:stretch>
        </p:blipFill>
        <p:spPr>
          <a:xfrm>
            <a:off x="6553200" y="1219200"/>
            <a:ext cx="2895600" cy="2895600"/>
          </a:xfrm>
          <a:prstGeom prst="rect">
            <a:avLst/>
          </a:prstGeom>
        </p:spPr>
      </p:pic>
      <p:pic>
        <p:nvPicPr>
          <p:cNvPr id="5" name="Picture 4"/>
          <p:cNvPicPr>
            <a:picLocks noChangeAspect="1"/>
          </p:cNvPicPr>
          <p:nvPr/>
        </p:nvPicPr>
        <p:blipFill>
          <a:blip r:embed="rId8"/>
          <a:stretch>
            <a:fillRect/>
          </a:stretch>
        </p:blipFill>
        <p:spPr>
          <a:xfrm>
            <a:off x="5562600" y="3962400"/>
            <a:ext cx="2533993" cy="2590800"/>
          </a:xfrm>
          <a:prstGeom prst="rect">
            <a:avLst/>
          </a:prstGeom>
        </p:spPr>
      </p:pic>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work regardless.</a:t>
            </a:r>
          </a:p>
          <a:p>
            <a:pPr lvl="1"/>
            <a:r>
              <a:rPr lang="en-US" smtClean="0">
                <a:ea typeface="ＭＳ Ｐゴシック" pitchFamily="-107" charset="-128"/>
              </a:rPr>
              <a:t>Example: Clipping.</a:t>
            </a: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smtClean="0">
                <a:ea typeface="ＭＳ Ｐゴシック" pitchFamily="-107" charset="-128"/>
              </a:rPr>
              <a:t>Automatic for Structured Meshes.</a:t>
            </a:r>
          </a:p>
          <a:p>
            <a:r>
              <a:rPr lang="en-US" smtClean="0">
                <a:ea typeface="ＭＳ Ｐゴシック" pitchFamily="-107" charset="-128"/>
              </a:rPr>
              <a:t>Partitioning/ghost cells for unstructured is “manual.”</a:t>
            </a:r>
          </a:p>
          <a:p>
            <a:r>
              <a:rPr lang="en-US" smtClean="0">
                <a:ea typeface="ＭＳ Ｐゴシック" pitchFamily="-107" charset="-128"/>
              </a:rPr>
              <a:t>Use the D3 filter for unstructured</a:t>
            </a:r>
          </a:p>
          <a:p>
            <a:pPr lvl="1"/>
            <a:r>
              <a:rPr lang="en-US" smtClean="0">
                <a:ea typeface="ＭＳ Ｐゴシック" pitchFamily="-107" charset="-128"/>
              </a:rPr>
              <a:t> (Filters → Alphabetical → D3)</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2156984557"/>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smtClean="0">
                <a:ea typeface="ＭＳ Ｐゴシック" pitchFamily="-107" charset="-128"/>
              </a:rPr>
              <a:t>Still Render</a:t>
            </a:r>
          </a:p>
          <a:p>
            <a:pPr lvl="1"/>
            <a:r>
              <a:rPr lang="en-US" smtClean="0">
                <a:ea typeface="ＭＳ Ｐゴシック" pitchFamily="-107" charset="-128"/>
              </a:rPr>
              <a:t>Full detail render.</a:t>
            </a:r>
          </a:p>
          <a:p>
            <a:r>
              <a:rPr lang="en-US" smtClean="0">
                <a:ea typeface="ＭＳ Ｐゴシック" pitchFamily="-107" charset="-128"/>
              </a:rPr>
              <a:t>Interactive Render</a:t>
            </a:r>
          </a:p>
          <a:p>
            <a:pPr lvl="1"/>
            <a:r>
              <a:rPr lang="en-US" smtClean="0">
                <a:ea typeface="ＭＳ Ｐゴシック" pitchFamily="-107" charset="-128"/>
              </a:rPr>
              <a:t>Sacrifices detail for speed.</a:t>
            </a:r>
          </a:p>
          <a:p>
            <a:pPr lvl="1"/>
            <a:r>
              <a:rPr lang="en-US" smtClean="0">
                <a:ea typeface="ＭＳ Ｐゴシック" pitchFamily="-107" charset="-128"/>
              </a:rPr>
              <a:t>Provides quick rendering rate.</a:t>
            </a:r>
          </a:p>
          <a:p>
            <a:pPr lvl="1"/>
            <a:r>
              <a:rPr lang="en-US"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676400"/>
            <a:ext cx="6858000" cy="4286250"/>
          </a:xfrm>
          <a:prstGeom prst="rect">
            <a:avLst/>
          </a:prstGeom>
        </p:spPr>
      </p:pic>
      <p:sp>
        <p:nvSpPr>
          <p:cNvPr id="41986" name="Rectangle 4"/>
          <p:cNvSpPr>
            <a:spLocks noGrp="1" noChangeArrowheads="1"/>
          </p:cNvSpPr>
          <p:nvPr>
            <p:ph type="title"/>
          </p:nvPr>
        </p:nvSpPr>
        <p:spPr/>
        <p:txBody>
          <a:bodyPr/>
          <a:lstStyle/>
          <a:p>
            <a:r>
              <a:rPr lang="en-US" smtClean="0">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Properties Panel</a:t>
            </a:r>
            <a:endParaRPr lang="en-US" sz="1800" dirty="0">
              <a:latin typeface="Arial" charset="0"/>
            </a:endParaRPr>
          </a:p>
        </p:txBody>
      </p:sp>
      <p:sp>
        <p:nvSpPr>
          <p:cNvPr id="41992" name="Text Box 10"/>
          <p:cNvSpPr txBox="1">
            <a:spLocks noChangeArrowheads="1"/>
          </p:cNvSpPr>
          <p:nvPr/>
        </p:nvSpPr>
        <p:spPr bwMode="auto">
          <a:xfrm>
            <a:off x="152400" y="5410200"/>
            <a:ext cx="1035050" cy="366713"/>
          </a:xfrm>
          <a:prstGeom prst="rect">
            <a:avLst/>
          </a:prstGeom>
          <a:noFill/>
          <a:ln w="9525">
            <a:noFill/>
            <a:miter lim="800000"/>
            <a:headEnd/>
            <a:tailEnd/>
          </a:ln>
        </p:spPr>
        <p:txBody>
          <a:bodyPr wrap="none">
            <a:spAutoFit/>
          </a:bodyPr>
          <a:lstStyle/>
          <a:p>
            <a:pPr eaLnBrk="1" hangingPunct="1"/>
            <a:r>
              <a:rPr lang="en-US" sz="1800">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3175">
            <a:solidFill>
              <a:schemeClr val="bg2"/>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chemeClr val="bg2"/>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chemeClr val="bg2"/>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chemeClr val="bg2"/>
            </a:solidFill>
            <a:round/>
            <a:headEnd/>
            <a:tailEnd/>
          </a:ln>
        </p:spPr>
        <p:txBody>
          <a:bodyPr/>
          <a:lstStyle/>
          <a:p>
            <a:endParaRPr lang="en-US"/>
          </a:p>
        </p:txBody>
      </p:sp>
      <p:sp>
        <p:nvSpPr>
          <p:cNvPr id="41997" name="Line 15"/>
          <p:cNvSpPr>
            <a:spLocks noChangeShapeType="1"/>
          </p:cNvSpPr>
          <p:nvPr/>
        </p:nvSpPr>
        <p:spPr bwMode="auto">
          <a:xfrm>
            <a:off x="1219200" y="5562600"/>
            <a:ext cx="2971800" cy="0"/>
          </a:xfrm>
          <a:prstGeom prst="line">
            <a:avLst/>
          </a:prstGeom>
          <a:noFill/>
          <a:ln w="3175">
            <a:solidFill>
              <a:schemeClr val="bg2"/>
            </a:solidFill>
            <a:round/>
            <a:headEnd/>
            <a:tailEnd/>
          </a:ln>
        </p:spPr>
        <p:txBody>
          <a:bodyPr/>
          <a:lstStyle/>
          <a:p>
            <a:endParaRPr lang="en-US"/>
          </a:p>
        </p:txBody>
      </p:sp>
      <p:sp>
        <p:nvSpPr>
          <p:cNvPr id="14" name="Text Box 9"/>
          <p:cNvSpPr txBox="1">
            <a:spLocks noChangeArrowheads="1"/>
          </p:cNvSpPr>
          <p:nvPr/>
        </p:nvSpPr>
        <p:spPr bwMode="auto">
          <a:xfrm>
            <a:off x="152400" y="4051305"/>
            <a:ext cx="1964350"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Advanced Toggle</a:t>
            </a:r>
            <a:endParaRPr lang="en-US" sz="1800" dirty="0">
              <a:latin typeface="Arial" charset="0"/>
            </a:endParaRPr>
          </a:p>
        </p:txBody>
      </p:sp>
      <p:sp>
        <p:nvSpPr>
          <p:cNvPr id="15" name="Line 14"/>
          <p:cNvSpPr>
            <a:spLocks noChangeShapeType="1"/>
          </p:cNvSpPr>
          <p:nvPr/>
        </p:nvSpPr>
        <p:spPr bwMode="auto">
          <a:xfrm>
            <a:off x="2015067" y="4229100"/>
            <a:ext cx="1964267" cy="0"/>
          </a:xfrm>
          <a:prstGeom prst="line">
            <a:avLst/>
          </a:prstGeom>
          <a:noFill/>
          <a:ln w="3175">
            <a:solidFill>
              <a:schemeClr val="bg2"/>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4138084657"/>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smtClean="0">
                          <a:solidFill>
                            <a:schemeClr val="tx2"/>
                          </a:solidFill>
                        </a:rPr>
                        <a:t>System Parameter</a:t>
                      </a:r>
                      <a:endParaRPr lang="en-US" dirty="0">
                        <a:solidFill>
                          <a:schemeClr val="tx2"/>
                        </a:solidFill>
                      </a:endParaRP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smtClean="0">
                          <a:solidFill>
                            <a:schemeClr val="tx2"/>
                          </a:solidFill>
                        </a:rPr>
                        <a:t>2011</a:t>
                      </a:r>
                      <a:endParaRPr lang="en-US" dirty="0">
                        <a:solidFill>
                          <a:schemeClr val="tx2"/>
                        </a:solidFill>
                      </a:endParaRPr>
                    </a:p>
                  </a:txBody>
                  <a:tcPr marL="93165" marR="93165">
                    <a:solidFill>
                      <a:schemeClr val="bg2"/>
                    </a:solidFill>
                  </a:tcPr>
                </a:tc>
                <a:tc gridSpan="2">
                  <a:txBody>
                    <a:bodyPr/>
                    <a:lstStyle/>
                    <a:p>
                      <a:pPr algn="ctr"/>
                      <a:r>
                        <a:rPr lang="en-US" dirty="0" smtClean="0">
                          <a:solidFill>
                            <a:schemeClr val="tx2"/>
                          </a:solidFill>
                        </a:rPr>
                        <a:t>“2018”</a:t>
                      </a:r>
                      <a:endParaRPr lang="en-US" dirty="0">
                        <a:solidFill>
                          <a:schemeClr val="tx2"/>
                        </a:solidFill>
                      </a:endParaRPr>
                    </a:p>
                  </a:txBody>
                  <a:tcPr marL="93165" marR="93165">
                    <a:solidFill>
                      <a:schemeClr val="bg2"/>
                    </a:solidFill>
                  </a:tcPr>
                </a:tc>
                <a:tc hMerge="1">
                  <a:txBody>
                    <a:bodyPr/>
                    <a:lstStyle/>
                    <a:p>
                      <a:endParaRPr lang="en-US"/>
                    </a:p>
                  </a:txBody>
                  <a:tcPr/>
                </a:tc>
                <a:tc>
                  <a:txBody>
                    <a:bodyPr/>
                    <a:lstStyle/>
                    <a:p>
                      <a:pPr algn="ctr"/>
                      <a:r>
                        <a:rPr lang="en-US" dirty="0" smtClean="0">
                          <a:solidFill>
                            <a:schemeClr val="tx2"/>
                          </a:solidFill>
                        </a:rPr>
                        <a:t>Factor Change</a:t>
                      </a:r>
                      <a:endParaRPr lang="en-US" dirty="0">
                        <a:solidFill>
                          <a:schemeClr val="tx2"/>
                        </a:solidFill>
                      </a:endParaRP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smtClean="0"/>
                        <a:t>System</a:t>
                      </a:r>
                      <a:r>
                        <a:rPr lang="en-US" baseline="0" dirty="0" smtClean="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 PF</a:t>
                      </a:r>
                      <a:endParaRPr lang="en-US" dirty="0"/>
                    </a:p>
                  </a:txBody>
                  <a:tcPr marL="93165" marR="93165"/>
                </a:tc>
                <a:tc gridSpan="2">
                  <a:txBody>
                    <a:bodyPr/>
                    <a:lstStyle/>
                    <a:p>
                      <a:pPr algn="ctr"/>
                      <a:r>
                        <a:rPr lang="en-US" dirty="0" smtClean="0"/>
                        <a:t>1 EF</a:t>
                      </a:r>
                      <a:endParaRPr lang="en-US" dirty="0"/>
                    </a:p>
                  </a:txBody>
                  <a:tcPr marL="93165" marR="93165"/>
                </a:tc>
                <a:tc hMerge="1">
                  <a:txBody>
                    <a:bodyPr/>
                    <a:lstStyle/>
                    <a:p>
                      <a:endParaRPr lang="en-US"/>
                    </a:p>
                  </a:txBody>
                  <a:tcPr/>
                </a:tc>
                <a:tc>
                  <a:txBody>
                    <a:bodyPr/>
                    <a:lstStyle/>
                    <a:p>
                      <a:pPr algn="r"/>
                      <a:r>
                        <a:rPr lang="en-US" dirty="0" smtClean="0"/>
                        <a:t>500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smtClean="0"/>
                        <a:t>Power</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6 MW</a:t>
                      </a:r>
                      <a:endParaRPr lang="en-US" dirty="0"/>
                    </a:p>
                  </a:txBody>
                  <a:tcPr marL="93165" marR="93165"/>
                </a:tc>
                <a:tc gridSpan="2">
                  <a:txBody>
                    <a:bodyPr/>
                    <a:lstStyle/>
                    <a:p>
                      <a:pPr algn="ctr"/>
                      <a:r>
                        <a:rPr lang="en-US" dirty="0" smtClean="0"/>
                        <a:t>≤20 MW</a:t>
                      </a:r>
                      <a:endParaRPr lang="en-US" dirty="0"/>
                    </a:p>
                  </a:txBody>
                  <a:tcPr marL="93165" marR="93165"/>
                </a:tc>
                <a:tc hMerge="1">
                  <a:txBody>
                    <a:bodyPr/>
                    <a:lstStyle/>
                    <a:p>
                      <a:endParaRPr lang="en-US"/>
                    </a:p>
                  </a:txBody>
                  <a:tcPr/>
                </a:tc>
                <a:tc>
                  <a:txBody>
                    <a:bodyPr/>
                    <a:lstStyle/>
                    <a:p>
                      <a:pPr algn="r"/>
                      <a:r>
                        <a:rPr lang="en-US" dirty="0" smtClean="0"/>
                        <a:t>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smtClean="0"/>
                        <a:t>System Memory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0.3 PB</a:t>
                      </a:r>
                      <a:endParaRPr lang="en-US" dirty="0"/>
                    </a:p>
                  </a:txBody>
                  <a:tcPr marL="93165" marR="93165"/>
                </a:tc>
                <a:tc gridSpan="2">
                  <a:txBody>
                    <a:bodyPr/>
                    <a:lstStyle/>
                    <a:p>
                      <a:pPr algn="ctr"/>
                      <a:r>
                        <a:rPr lang="en-US" baseline="0" dirty="0" smtClean="0"/>
                        <a:t>32-64 PB</a:t>
                      </a:r>
                      <a:endParaRPr lang="en-US" dirty="0"/>
                    </a:p>
                  </a:txBody>
                  <a:tcPr marL="93165" marR="93165"/>
                </a:tc>
                <a:tc hMerge="1">
                  <a:txBody>
                    <a:bodyPr/>
                    <a:lstStyle/>
                    <a:p>
                      <a:endParaRPr lang="en-US"/>
                    </a:p>
                  </a:txBody>
                  <a:tcPr/>
                </a:tc>
                <a:tc>
                  <a:txBody>
                    <a:bodyPr/>
                    <a:lstStyle/>
                    <a:p>
                      <a:pPr algn="r"/>
                      <a:r>
                        <a:rPr lang="en-US" dirty="0" smtClean="0"/>
                        <a:t>33</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smtClean="0"/>
                        <a:t>Node Performance</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0.125</a:t>
                      </a:r>
                      <a:r>
                        <a:rPr lang="en-US" baseline="0" dirty="0" smtClean="0"/>
                        <a:t> </a:t>
                      </a:r>
                      <a:r>
                        <a:rPr lang="en-US" baseline="0" dirty="0" err="1" smtClean="0"/>
                        <a:t>Tf</a:t>
                      </a:r>
                      <a:r>
                        <a:rPr lang="en-US" baseline="0" dirty="0" smtClean="0"/>
                        <a:t>/s</a:t>
                      </a:r>
                      <a:endParaRPr lang="en-US" dirty="0"/>
                    </a:p>
                  </a:txBody>
                  <a:tcPr marL="93165" marR="93165"/>
                </a:tc>
                <a:tc>
                  <a:txBody>
                    <a:bodyPr/>
                    <a:lstStyle/>
                    <a:p>
                      <a:pPr algn="ctr"/>
                      <a:r>
                        <a:rPr lang="en-US" dirty="0" smtClean="0"/>
                        <a:t>1</a:t>
                      </a:r>
                      <a:r>
                        <a:rPr lang="en-US" baseline="0" dirty="0" smtClean="0"/>
                        <a:t> TF</a:t>
                      </a:r>
                      <a:endParaRPr lang="en-US" dirty="0"/>
                    </a:p>
                  </a:txBody>
                  <a:tcPr marL="93165" marR="93165"/>
                </a:tc>
                <a:tc>
                  <a:txBody>
                    <a:bodyPr/>
                    <a:lstStyle/>
                    <a:p>
                      <a:pPr algn="ctr"/>
                      <a:r>
                        <a:rPr lang="en-US" dirty="0" smtClean="0"/>
                        <a:t>10 TF</a:t>
                      </a:r>
                      <a:endParaRPr lang="en-US" dirty="0"/>
                    </a:p>
                  </a:txBody>
                  <a:tcPr marL="93165" marR="93165"/>
                </a:tc>
                <a:tc>
                  <a:txBody>
                    <a:bodyPr/>
                    <a:lstStyle/>
                    <a:p>
                      <a:pPr algn="r"/>
                      <a:r>
                        <a:rPr lang="en-US" dirty="0" smtClean="0"/>
                        <a:t>8-80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smtClean="0"/>
                        <a:t>Node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12</a:t>
                      </a:r>
                      <a:endParaRPr lang="en-US" dirty="0"/>
                    </a:p>
                  </a:txBody>
                  <a:tcPr marL="93165" marR="93165"/>
                </a:tc>
                <a:tc>
                  <a:txBody>
                    <a:bodyPr/>
                    <a:lstStyle/>
                    <a:p>
                      <a:pPr algn="ctr"/>
                      <a:r>
                        <a:rPr lang="en-US" dirty="0" smtClean="0"/>
                        <a:t>1,000</a:t>
                      </a:r>
                      <a:endParaRPr lang="en-US" dirty="0"/>
                    </a:p>
                  </a:txBody>
                  <a:tcPr marL="93165" marR="93165"/>
                </a:tc>
                <a:tc>
                  <a:txBody>
                    <a:bodyPr/>
                    <a:lstStyle/>
                    <a:p>
                      <a:pPr algn="ctr"/>
                      <a:r>
                        <a:rPr lang="en-US" dirty="0" smtClean="0"/>
                        <a:t>10,000</a:t>
                      </a:r>
                      <a:endParaRPr lang="en-US" dirty="0"/>
                    </a:p>
                  </a:txBody>
                  <a:tcPr marL="93165" marR="93165"/>
                </a:tc>
                <a:tc>
                  <a:txBody>
                    <a:bodyPr/>
                    <a:lstStyle/>
                    <a:p>
                      <a:pPr algn="r"/>
                      <a:r>
                        <a:rPr lang="en-US" dirty="0" smtClean="0"/>
                        <a:t>83-830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smtClean="0"/>
                        <a:t>Network </a:t>
                      </a:r>
                      <a:r>
                        <a:rPr lang="en-US" baseline="0" dirty="0" smtClean="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GB/s</a:t>
                      </a:r>
                      <a:endParaRPr lang="en-US" dirty="0"/>
                    </a:p>
                  </a:txBody>
                  <a:tcPr marL="93165" marR="93165"/>
                </a:tc>
                <a:tc>
                  <a:txBody>
                    <a:bodyPr/>
                    <a:lstStyle/>
                    <a:p>
                      <a:pPr algn="ctr"/>
                      <a:r>
                        <a:rPr lang="en-US" baseline="0" dirty="0" smtClean="0"/>
                        <a:t>100 GB/s</a:t>
                      </a:r>
                      <a:endParaRPr lang="en-US" dirty="0"/>
                    </a:p>
                  </a:txBody>
                  <a:tcPr marL="93165" marR="93165"/>
                </a:tc>
                <a:tc>
                  <a:txBody>
                    <a:bodyPr/>
                    <a:lstStyle/>
                    <a:p>
                      <a:pPr algn="ctr"/>
                      <a:r>
                        <a:rPr lang="en-US" dirty="0" smtClean="0"/>
                        <a:t>1,000 GB/s</a:t>
                      </a:r>
                      <a:endParaRPr lang="en-US" dirty="0"/>
                    </a:p>
                  </a:txBody>
                  <a:tcPr marL="93165" marR="93165"/>
                </a:tc>
                <a:tc>
                  <a:txBody>
                    <a:bodyPr/>
                    <a:lstStyle/>
                    <a:p>
                      <a:pPr algn="r"/>
                      <a:r>
                        <a:rPr lang="en-US" dirty="0" smtClean="0"/>
                        <a:t>66-660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smtClean="0"/>
                        <a:t>System Size (nodes)</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18,700</a:t>
                      </a:r>
                      <a:endParaRPr lang="en-US" dirty="0"/>
                    </a:p>
                  </a:txBody>
                  <a:tcPr marL="93165" marR="93165"/>
                </a:tc>
                <a:tc>
                  <a:txBody>
                    <a:bodyPr/>
                    <a:lstStyle/>
                    <a:p>
                      <a:pPr algn="ctr"/>
                      <a:r>
                        <a:rPr lang="en-US" dirty="0" smtClean="0"/>
                        <a:t>1M</a:t>
                      </a:r>
                      <a:endParaRPr lang="en-US" dirty="0"/>
                    </a:p>
                  </a:txBody>
                  <a:tcPr marL="93165" marR="93165"/>
                </a:tc>
                <a:tc>
                  <a:txBody>
                    <a:bodyPr/>
                    <a:lstStyle/>
                    <a:p>
                      <a:pPr algn="ctr"/>
                      <a:r>
                        <a:rPr lang="en-US" dirty="0" smtClean="0"/>
                        <a:t>100k</a:t>
                      </a:r>
                      <a:endParaRPr lang="en-US" dirty="0"/>
                    </a:p>
                  </a:txBody>
                  <a:tcPr marL="93165" marR="93165"/>
                </a:tc>
                <a:tc>
                  <a:txBody>
                    <a:bodyPr/>
                    <a:lstStyle/>
                    <a:p>
                      <a:pPr algn="r"/>
                      <a:r>
                        <a:rPr lang="en-US" dirty="0" smtClean="0"/>
                        <a:t>50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smtClean="0"/>
                        <a:t>Total Concurrency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225 K</a:t>
                      </a:r>
                      <a:endParaRPr lang="en-US" dirty="0"/>
                    </a:p>
                  </a:txBody>
                  <a:tcPr marL="93165" marR="93165"/>
                </a:tc>
                <a:tc>
                  <a:txBody>
                    <a:bodyPr/>
                    <a:lstStyle/>
                    <a:p>
                      <a:pPr algn="ctr"/>
                      <a:r>
                        <a:rPr lang="en-US" dirty="0" smtClean="0"/>
                        <a:t>10 B</a:t>
                      </a:r>
                      <a:endParaRPr lang="en-US" dirty="0"/>
                    </a:p>
                  </a:txBody>
                  <a:tcPr marL="93165" marR="93165"/>
                </a:tc>
                <a:tc>
                  <a:txBody>
                    <a:bodyPr/>
                    <a:lstStyle/>
                    <a:p>
                      <a:pPr algn="ctr"/>
                      <a:r>
                        <a:rPr lang="en-US" dirty="0" smtClean="0"/>
                        <a:t>100 B</a:t>
                      </a:r>
                      <a:endParaRPr lang="en-US" dirty="0"/>
                    </a:p>
                  </a:txBody>
                  <a:tcPr marL="93165" marR="93165"/>
                </a:tc>
                <a:tc>
                  <a:txBody>
                    <a:bodyPr/>
                    <a:lstStyle/>
                    <a:p>
                      <a:pPr algn="r"/>
                      <a:r>
                        <a:rPr lang="en-US" dirty="0" smtClean="0"/>
                        <a:t>40k-400k</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smtClean="0"/>
                        <a:t>Storage Capacity</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15 PB</a:t>
                      </a:r>
                      <a:endParaRPr lang="en-US" dirty="0"/>
                    </a:p>
                  </a:txBody>
                  <a:tcPr marL="93165" marR="93165"/>
                </a:tc>
                <a:tc gridSpan="2">
                  <a:txBody>
                    <a:bodyPr/>
                    <a:lstStyle/>
                    <a:p>
                      <a:pPr algn="ctr"/>
                      <a:r>
                        <a:rPr lang="en-US" dirty="0" smtClean="0"/>
                        <a:t>300-1,000 PB</a:t>
                      </a:r>
                      <a:endParaRPr lang="en-US" dirty="0"/>
                    </a:p>
                  </a:txBody>
                  <a:tcPr marL="93165" marR="93165"/>
                </a:tc>
                <a:tc hMerge="1">
                  <a:txBody>
                    <a:bodyPr/>
                    <a:lstStyle/>
                    <a:p>
                      <a:endParaRPr lang="en-US"/>
                    </a:p>
                  </a:txBody>
                  <a:tcPr/>
                </a:tc>
                <a:tc>
                  <a:txBody>
                    <a:bodyPr/>
                    <a:lstStyle/>
                    <a:p>
                      <a:pPr algn="r"/>
                      <a:r>
                        <a:rPr lang="en-US" dirty="0" smtClean="0"/>
                        <a:t>20-67</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smtClean="0"/>
                        <a:t>I/O 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smtClean="0"/>
                        <a:t>0.2 TB/s</a:t>
                      </a:r>
                      <a:endParaRPr lang="en-US" dirty="0"/>
                    </a:p>
                  </a:txBody>
                  <a:tcPr marL="93165" marR="93165"/>
                </a:tc>
                <a:tc gridSpan="2">
                  <a:txBody>
                    <a:bodyPr/>
                    <a:lstStyle/>
                    <a:p>
                      <a:pPr algn="ctr"/>
                      <a:r>
                        <a:rPr lang="en-US" dirty="0" smtClean="0"/>
                        <a:t>20-60 TB/s</a:t>
                      </a:r>
                      <a:endParaRPr lang="en-US" dirty="0"/>
                    </a:p>
                  </a:txBody>
                  <a:tcPr marL="93165" marR="93165"/>
                </a:tc>
                <a:tc hMerge="1">
                  <a:txBody>
                    <a:bodyPr/>
                    <a:lstStyle/>
                    <a:p>
                      <a:endParaRPr lang="en-US"/>
                    </a:p>
                  </a:txBody>
                  <a:tcPr/>
                </a:tc>
                <a:tc>
                  <a:txBody>
                    <a:bodyPr/>
                    <a:lstStyle/>
                    <a:p>
                      <a:pPr algn="r"/>
                      <a:r>
                        <a:rPr lang="en-US" dirty="0" smtClean="0"/>
                        <a:t>100-300</a:t>
                      </a:r>
                      <a:endParaRPr lang="en-US" dirty="0"/>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smtClean="0"/>
              <a:t>Why </a:t>
            </a:r>
            <a:r>
              <a:rPr lang="en-US" i="1" smtClean="0"/>
              <a:t>In Situ</a:t>
            </a:r>
            <a:r>
              <a:rPr lang="en-US" smtClean="0"/>
              <a:t>?</a:t>
            </a:r>
            <a:endParaRPr lang="en-US" dirty="0"/>
          </a:p>
        </p:txBody>
      </p:sp>
      <p:sp>
        <p:nvSpPr>
          <p:cNvPr id="2" name="Oval 1"/>
          <p:cNvSpPr/>
          <p:nvPr/>
        </p:nvSpPr>
        <p:spPr>
          <a:xfrm>
            <a:off x="7318896" y="45262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8896" y="521208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smtClean="0"/>
              <a:t>Source: “Scientific Discovery at the </a:t>
            </a:r>
            <a:r>
              <a:rPr lang="en-US" sz="1000" dirty="0" err="1" smtClean="0"/>
              <a:t>Exascale</a:t>
            </a:r>
            <a:r>
              <a:rPr lang="en-US" sz="1000" dirty="0" smtClean="0"/>
              <a:t>: Report from the DOE ASCR 2011 Workshop on </a:t>
            </a:r>
            <a:r>
              <a:rPr lang="en-US" sz="1000" dirty="0" err="1" smtClean="0"/>
              <a:t>Exascale</a:t>
            </a:r>
            <a:r>
              <a:rPr lang="en-US" sz="1000" dirty="0" smtClean="0"/>
              <a:t> Data Management, Analysis and Visualization.”</a:t>
            </a:r>
            <a:endParaRPr lang="en-US" sz="1000" dirty="0"/>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smtClean="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smtClean="0">
                <a:solidFill>
                  <a:schemeClr val="dk1"/>
                </a:solidFill>
                <a:latin typeface="Times New Roman"/>
                <a:cs typeface="Times New Roman"/>
              </a:rPr>
              <a:t>ParaView Catalyst</a:t>
            </a:r>
            <a:endParaRPr lang="en-US" dirty="0">
              <a:solidFill>
                <a:schemeClr val="dk1"/>
              </a:solidFill>
              <a:latin typeface="Times New Roman"/>
              <a:cs typeface="Times New Roman"/>
            </a:endParaRP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Statistics</a:t>
            </a:r>
            <a:endParaRPr lang="en-US" sz="1200" dirty="0"/>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smtClean="0">
                <a:solidFill>
                  <a:schemeClr val="tx2"/>
                </a:solidFill>
              </a:rPr>
              <a:t>In Situ </a:t>
            </a:r>
            <a:r>
              <a:rPr lang="en-US" dirty="0" smtClean="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Series Data</a:t>
            </a:r>
            <a:endParaRPr lang="en-US" sz="1200" dirty="0"/>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2240003"/>
      </p:ext>
    </p:extLst>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Access to More Data</a:t>
            </a:r>
            <a:endParaRPr lang="en-US" dirty="0">
              <a:solidFill>
                <a:schemeClr val="tx2"/>
              </a:solidFill>
            </a:endParaRP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smtClean="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smtClean="0">
                <a:solidFill>
                  <a:schemeClr val="tx2"/>
                </a:solidFill>
              </a:rPr>
              <a:t>In situ </a:t>
            </a:r>
            <a:r>
              <a:rPr lang="en-US" sz="2400" dirty="0">
                <a:solidFill>
                  <a:schemeClr val="tx2"/>
                </a:solidFill>
              </a:rPr>
              <a:t>p</a:t>
            </a:r>
            <a:r>
              <a:rPr lang="en-US" sz="2400" dirty="0" smtClean="0">
                <a:solidFill>
                  <a:schemeClr val="tx2"/>
                </a:solidFill>
              </a:rPr>
              <a:t>rocessing</a:t>
            </a:r>
            <a:endParaRPr lang="en-US" sz="2400" dirty="0">
              <a:solidFill>
                <a:schemeClr val="tx2"/>
              </a:solidFill>
            </a:endParaRP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smtClean="0">
                <a:solidFill>
                  <a:schemeClr val="tx2"/>
                </a:solidFill>
              </a:rPr>
              <a:t>CTH (Sandia) simulation with roughly equal data stored at simulation time</a:t>
            </a:r>
          </a:p>
          <a:p>
            <a:endParaRPr lang="en-US" sz="1400" dirty="0" smtClean="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smtClean="0"/>
              <a:t>Dump Times</a:t>
            </a:r>
          </a:p>
        </p:txBody>
      </p:sp>
    </p:spTree>
    <p:extLst>
      <p:ext uri="{BB962C8B-B14F-4D97-AF65-F5344CB8AC3E}">
        <p14:creationId xmlns:p14="http://schemas.microsoft.com/office/powerpoint/2010/main" val="2585767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ParaView GUI Plugin</a:t>
            </a:r>
            <a:endParaRPr lang="en-US" dirty="0"/>
          </a:p>
        </p:txBody>
      </p:sp>
      <p:sp>
        <p:nvSpPr>
          <p:cNvPr id="3" name="Content Placeholder 2"/>
          <p:cNvSpPr>
            <a:spLocks noGrp="1"/>
          </p:cNvSpPr>
          <p:nvPr>
            <p:ph idx="1"/>
          </p:nvPr>
        </p:nvSpPr>
        <p:spPr/>
        <p:txBody>
          <a:bodyPr/>
          <a:lstStyle/>
          <a:p>
            <a:r>
              <a:rPr lang="en-US" sz="2400" dirty="0" smtClean="0"/>
              <a:t>Creates Catalyst scripts to use with simulation runs</a:t>
            </a:r>
          </a:p>
          <a:p>
            <a:r>
              <a:rPr lang="en-US" sz="2400" dirty="0" smtClean="0"/>
              <a:t>Similar to using ParaView interactively</a:t>
            </a:r>
          </a:p>
          <a:p>
            <a:pPr lvl="1"/>
            <a:r>
              <a:rPr lang="en-US" sz="2400" dirty="0" smtClean="0"/>
              <a:t>Setup desired pipelines</a:t>
            </a:r>
          </a:p>
          <a:p>
            <a:pPr lvl="1"/>
            <a:r>
              <a:rPr lang="en-US" sz="2400" dirty="0" smtClean="0"/>
              <a:t>Ideally, start with a representative data set from the simulation</a:t>
            </a:r>
            <a:endParaRPr lang="en-US" sz="2400" dirty="0"/>
          </a:p>
          <a:p>
            <a:r>
              <a:rPr lang="en-US" sz="2400" dirty="0" smtClean="0"/>
              <a:t>Extra pipeline information to tell what to output during simulation run</a:t>
            </a:r>
          </a:p>
          <a:p>
            <a:pPr lvl="1"/>
            <a:r>
              <a:rPr lang="en-US" sz="2400" dirty="0" smtClean="0"/>
              <a:t>Add in data extract writers</a:t>
            </a:r>
          </a:p>
          <a:p>
            <a:pPr lvl="1"/>
            <a:r>
              <a:rPr lang="en-US" sz="2400" dirty="0" smtClean="0"/>
              <a:t>Create screenshots to output</a:t>
            </a:r>
          </a:p>
          <a:p>
            <a:pPr lvl="1"/>
            <a:r>
              <a:rPr lang="en-US" sz="2400" dirty="0" smtClean="0"/>
              <a:t>Both require file name and write frequency</a:t>
            </a:r>
          </a:p>
          <a:p>
            <a:pPr marL="457200" lvl="1" indent="0">
              <a:buNone/>
            </a:pPr>
            <a:endParaRPr lang="en-US" sz="2400" dirty="0" smtClean="0"/>
          </a:p>
        </p:txBody>
      </p:sp>
    </p:spTree>
    <p:extLst>
      <p:ext uri="{BB962C8B-B14F-4D97-AF65-F5344CB8AC3E}">
        <p14:creationId xmlns:p14="http://schemas.microsoft.com/office/powerpoint/2010/main" val="6545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smtClean="0"/>
              <a:t>In Situ</a:t>
            </a:r>
            <a:r>
              <a:rPr lang="en-US" dirty="0"/>
              <a:t> </a:t>
            </a:r>
            <a:r>
              <a:rPr lang="en-US" dirty="0" smtClean="0"/>
              <a:t>Demo – Load Plugin Step</a:t>
            </a:r>
            <a:endParaRPr lang="en-US" dirty="0"/>
          </a:p>
        </p:txBody>
      </p:sp>
      <p:cxnSp>
        <p:nvCxnSpPr>
          <p:cNvPr id="9" name="Straight Arrow Connector 8"/>
          <p:cNvCxnSpPr/>
          <p:nvPr/>
        </p:nvCxnSpPr>
        <p:spPr bwMode="auto">
          <a:xfrm flipH="1" flipV="1">
            <a:off x="7689418" y="4673634"/>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09599" y="6488668"/>
            <a:ext cx="6651283" cy="369332"/>
          </a:xfrm>
          <a:prstGeom prst="rect">
            <a:avLst/>
          </a:prstGeom>
          <a:noFill/>
        </p:spPr>
        <p:txBody>
          <a:bodyPr wrap="square" rtlCol="0">
            <a:spAutoFit/>
          </a:bodyPr>
          <a:lstStyle/>
          <a:p>
            <a:r>
              <a:rPr lang="en-US" sz="1800" b="1" dirty="0" smtClean="0">
                <a:solidFill>
                  <a:srgbClr val="FF0000"/>
                </a:solidFill>
              </a:rPr>
              <a:t>Called </a:t>
            </a:r>
            <a:r>
              <a:rPr lang="en-US" sz="1800" b="1" dirty="0" err="1" smtClean="0">
                <a:solidFill>
                  <a:srgbClr val="FF0000"/>
                </a:solidFill>
              </a:rPr>
              <a:t>CoProcessingPlugin</a:t>
            </a:r>
            <a:r>
              <a:rPr lang="en-US" sz="1800" b="1" dirty="0" smtClean="0">
                <a:solidFill>
                  <a:srgbClr val="FF0000"/>
                </a:solidFill>
              </a:rPr>
              <a:t> for ParaView 4.1 and earlier</a:t>
            </a:r>
            <a:endParaRPr lang="en-US" sz="1800" b="1" dirty="0">
              <a:solidFill>
                <a:srgbClr val="FF0000"/>
              </a:solidFill>
            </a:endParaRPr>
          </a:p>
        </p:txBody>
      </p:sp>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Demo – New Plugin Menus</a:t>
            </a:r>
            <a:endParaRPr lang="en-US" dirty="0"/>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In Situ Demo – Adding in Writers</a:t>
            </a:r>
            <a:endParaRPr lang="en-US" dirty="0"/>
          </a:p>
        </p:txBody>
      </p:sp>
      <p:sp>
        <p:nvSpPr>
          <p:cNvPr id="7" name="Content Placeholder 6"/>
          <p:cNvSpPr>
            <a:spLocks noGrp="1"/>
          </p:cNvSpPr>
          <p:nvPr>
            <p:ph sz="half" idx="1"/>
          </p:nvPr>
        </p:nvSpPr>
        <p:spPr/>
        <p:txBody>
          <a:bodyPr/>
          <a:lstStyle/>
          <a:p>
            <a:r>
              <a:rPr lang="en-US" sz="2400" dirty="0" smtClean="0"/>
              <a:t>Only valid writers available in Writers menu</a:t>
            </a:r>
          </a:p>
          <a:p>
            <a:r>
              <a:rPr lang="en-US" sz="2400" dirty="0" smtClean="0"/>
              <a:t>Parameters:</a:t>
            </a:r>
          </a:p>
          <a:p>
            <a:pPr lvl="1"/>
            <a:r>
              <a:rPr lang="en-US" sz="2000" dirty="0" smtClean="0"/>
              <a:t>File Name – %t gets replaced with time step</a:t>
            </a:r>
          </a:p>
          <a:p>
            <a:pPr lvl="1"/>
            <a:r>
              <a:rPr lang="en-US" sz="2000" dirty="0" smtClean="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smtClean="0"/>
              <a:t>In Situ </a:t>
            </a:r>
            <a:r>
              <a:rPr lang="en-US" dirty="0" smtClean="0"/>
              <a:t>Demo – </a:t>
            </a:r>
            <a:br>
              <a:rPr lang="en-US" dirty="0" smtClean="0"/>
            </a:br>
            <a:r>
              <a:rPr lang="en-US" dirty="0" smtClean="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Demo – Select Inputs</a:t>
            </a:r>
            <a:endParaRPr lang="en-US" dirty="0"/>
          </a:p>
        </p:txBody>
      </p:sp>
      <p:sp>
        <p:nvSpPr>
          <p:cNvPr id="4" name="Content Placeholder 3"/>
          <p:cNvSpPr>
            <a:spLocks noGrp="1"/>
          </p:cNvSpPr>
          <p:nvPr>
            <p:ph idx="1"/>
          </p:nvPr>
        </p:nvSpPr>
        <p:spPr/>
        <p:txBody>
          <a:bodyPr/>
          <a:lstStyle/>
          <a:p>
            <a:r>
              <a:rPr lang="en-US" dirty="0" smtClean="0"/>
              <a:t>Usually only a single input but can have multiple inputs</a:t>
            </a:r>
          </a:p>
          <a:p>
            <a:r>
              <a:rPr lang="en-US" dirty="0" smtClean="0"/>
              <a:t>Each pipeline source is a potential input</a:t>
            </a:r>
            <a:endParaRPr lang="en-US" dirty="0"/>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16304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Demo – Match Up Inputs</a:t>
            </a:r>
            <a:endParaRPr lang="en-US" dirty="0"/>
          </a:p>
        </p:txBody>
      </p:sp>
      <p:sp>
        <p:nvSpPr>
          <p:cNvPr id="4" name="Content Placeholder 3"/>
          <p:cNvSpPr>
            <a:spLocks noGrp="1"/>
          </p:cNvSpPr>
          <p:nvPr>
            <p:ph idx="1"/>
          </p:nvPr>
        </p:nvSpPr>
        <p:spPr/>
        <p:txBody>
          <a:bodyPr/>
          <a:lstStyle/>
          <a:p>
            <a:r>
              <a:rPr lang="en-US" dirty="0" smtClean="0"/>
              <a:t>Source name (e.g. “filename_10.pvti”) needs to be matched with string key in adaptor (e.g. “input” which is the default for single inputs)</a:t>
            </a:r>
            <a:endParaRPr lang="en-US" dirty="0"/>
          </a:p>
        </p:txBody>
      </p:sp>
      <p:grpSp>
        <p:nvGrpSpPr>
          <p:cNvPr id="6" name="Group 5"/>
          <p:cNvGrpSpPr/>
          <p:nvPr/>
        </p:nvGrpSpPr>
        <p:grpSpPr>
          <a:xfrm>
            <a:off x="1893284" y="3581399"/>
            <a:ext cx="5357432" cy="3276601"/>
            <a:chOff x="1295400" y="2981992"/>
            <a:chExt cx="6172200" cy="3774913"/>
          </a:xfrm>
        </p:grpSpPr>
        <p:pic>
          <p:nvPicPr>
            <p:cNvPr id="4098" name="Picture 2" descr="C:\Users\acbauer\Documents\CatalystImages\nam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981992"/>
              <a:ext cx="6172200" cy="377491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562600" y="6237986"/>
              <a:ext cx="914400" cy="48463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1336238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Situ </a:t>
            </a:r>
            <a:r>
              <a:rPr lang="en-US" dirty="0" smtClean="0"/>
              <a:t>Demo – Generating an Image</a:t>
            </a:r>
            <a:endParaRPr lang="en-US" dirty="0"/>
          </a:p>
        </p:txBody>
      </p:sp>
      <p:sp>
        <p:nvSpPr>
          <p:cNvPr id="5" name="Content Placeholder 4"/>
          <p:cNvSpPr>
            <a:spLocks noGrp="1"/>
          </p:cNvSpPr>
          <p:nvPr>
            <p:ph sz="half" idx="2"/>
          </p:nvPr>
        </p:nvSpPr>
        <p:spPr>
          <a:xfrm>
            <a:off x="381000" y="1391265"/>
            <a:ext cx="3379838" cy="4734898"/>
          </a:xfrm>
        </p:spPr>
        <p:txBody>
          <a:bodyPr/>
          <a:lstStyle/>
          <a:p>
            <a:r>
              <a:rPr lang="en-US" dirty="0" smtClean="0"/>
              <a:t>Parameters/Options:</a:t>
            </a:r>
          </a:p>
          <a:p>
            <a:pPr lvl="1"/>
            <a:r>
              <a:rPr lang="en-US" dirty="0" smtClean="0"/>
              <a:t>Live visualization</a:t>
            </a:r>
          </a:p>
          <a:p>
            <a:pPr lvl="1"/>
            <a:r>
              <a:rPr lang="en-US" dirty="0" smtClean="0"/>
              <a:t>Rescale to Data Range (all images)</a:t>
            </a:r>
          </a:p>
          <a:p>
            <a:pPr lvl="1"/>
            <a:r>
              <a:rPr lang="en-US" dirty="0" smtClean="0"/>
              <a:t>Individual images</a:t>
            </a:r>
          </a:p>
          <a:p>
            <a:pPr lvl="2"/>
            <a:r>
              <a:rPr lang="en-US" dirty="0" smtClean="0"/>
              <a:t>Image Type</a:t>
            </a:r>
          </a:p>
          <a:p>
            <a:pPr lvl="2"/>
            <a:r>
              <a:rPr lang="en-US" dirty="0" smtClean="0"/>
              <a:t>File Name</a:t>
            </a:r>
          </a:p>
          <a:p>
            <a:pPr lvl="2"/>
            <a:r>
              <a:rPr lang="en-US" dirty="0" smtClean="0"/>
              <a:t>Write Frequency</a:t>
            </a:r>
          </a:p>
          <a:p>
            <a:pPr lvl="2"/>
            <a:r>
              <a:rPr lang="en-US" dirty="0" smtClean="0"/>
              <a:t>Magnification</a:t>
            </a:r>
          </a:p>
          <a:p>
            <a:pPr lvl="2"/>
            <a:r>
              <a:rPr lang="en-US" dirty="0" smtClean="0"/>
              <a:t>Fit to Screen</a:t>
            </a:r>
          </a:p>
          <a:p>
            <a:r>
              <a:rPr lang="en-US" dirty="0" smtClean="0"/>
              <a:t>%t gets replaced with time step</a:t>
            </a:r>
            <a:endParaRPr lang="en-US" dirty="0"/>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79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ParaView Catalyst Modes</a:t>
            </a:r>
            <a:endParaRPr lang="en-US" dirty="0"/>
          </a:p>
        </p:txBody>
      </p:sp>
      <p:sp>
        <p:nvSpPr>
          <p:cNvPr id="8" name="Content Placeholder 7"/>
          <p:cNvSpPr>
            <a:spLocks noGrp="1"/>
          </p:cNvSpPr>
          <p:nvPr>
            <p:ph idx="1"/>
          </p:nvPr>
        </p:nvSpPr>
        <p:spPr/>
        <p:txBody>
          <a:bodyPr/>
          <a:lstStyle/>
          <a:p>
            <a:r>
              <a:rPr lang="en-US" sz="2800" smtClean="0"/>
              <a:t>Batch – executes the script pipelines without any user interaction</a:t>
            </a:r>
          </a:p>
          <a:p>
            <a:r>
              <a:rPr lang="en-US" sz="2800" smtClean="0"/>
              <a:t>Interactive – connect the ParaView GUI to the running simulation to observe the output and modify pipelines</a:t>
            </a:r>
          </a:p>
          <a:p>
            <a:pPr lvl="1"/>
            <a:r>
              <a:rPr lang="en-US" sz="2800" smtClean="0"/>
              <a:t>Can either pause the simulation at a specific point in the simulation or have the GUI update the Catalyst pipelines when convenient</a:t>
            </a:r>
          </a:p>
          <a:p>
            <a:r>
              <a:rPr lang="en-US" sz="2800" smtClean="0"/>
              <a:t>Can switch between interactive and batch modes during the run</a:t>
            </a:r>
          </a:p>
          <a:p>
            <a:pPr lvl="1"/>
            <a:endParaRPr lang="en-US" sz="2800" smtClean="0"/>
          </a:p>
          <a:p>
            <a:pPr lvl="1"/>
            <a:endParaRPr lang="en-US" sz="2800" dirty="0"/>
          </a:p>
        </p:txBody>
      </p:sp>
    </p:spTree>
    <p:extLst>
      <p:ext uri="{BB962C8B-B14F-4D97-AF65-F5344CB8AC3E}">
        <p14:creationId xmlns:p14="http://schemas.microsoft.com/office/powerpoint/2010/main" val="323172372"/>
      </p:ext>
    </p:extLst>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atalystBreakPoin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784" t="-1336" r="784" b="2459"/>
          <a:stretch/>
        </p:blipFill>
        <p:spPr>
          <a:xfrm>
            <a:off x="795775" y="-91440"/>
            <a:ext cx="7982465" cy="6949440"/>
          </a:xfrm>
        </p:spPr>
      </p:pic>
    </p:spTree>
    <p:extLst>
      <p:ext uri="{BB962C8B-B14F-4D97-AF65-F5344CB8AC3E}">
        <p14:creationId xmlns:p14="http://schemas.microsoft.com/office/powerpoint/2010/main" val="204692767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smtClean="0"/>
              <a:t>Want to Learn More?</a:t>
            </a:r>
            <a:endParaRPr lang="en-US" dirty="0"/>
          </a:p>
        </p:txBody>
      </p:sp>
      <p:sp>
        <p:nvSpPr>
          <p:cNvPr id="3" name="Content Placeholder 2"/>
          <p:cNvSpPr>
            <a:spLocks noGrp="1"/>
          </p:cNvSpPr>
          <p:nvPr>
            <p:ph idx="1"/>
          </p:nvPr>
        </p:nvSpPr>
        <p:spPr/>
        <p:txBody>
          <a:bodyPr/>
          <a:lstStyle/>
          <a:p>
            <a:r>
              <a:rPr lang="en-US" sz="2400" dirty="0" smtClean="0"/>
              <a:t>SC14 Tutorial:</a:t>
            </a:r>
          </a:p>
          <a:p>
            <a:pPr lvl="1"/>
            <a:r>
              <a:rPr lang="en-US" sz="2400" dirty="0" smtClean="0"/>
              <a:t>In Situ Data Analysis and Visualization with ParaView Catalyst</a:t>
            </a:r>
          </a:p>
          <a:p>
            <a:pPr lvl="1"/>
            <a:r>
              <a:rPr lang="en-US" sz="2400" dirty="0" smtClean="0"/>
              <a:t>November 17th, 8:30am-12pm, room 394</a:t>
            </a:r>
          </a:p>
          <a:p>
            <a:r>
              <a:rPr lang="en-US" sz="2400" dirty="0" smtClean="0"/>
              <a:t>Catalyst User’s Guide:</a:t>
            </a:r>
          </a:p>
          <a:p>
            <a:pPr lvl="1"/>
            <a:r>
              <a:rPr lang="en-US" sz="2400" dirty="0" smtClean="0">
                <a:hlinkClick r:id="rId3"/>
              </a:rPr>
              <a:t>http://paraview.org/Wiki/images/4/48/CatalystUsersGuide.pdf</a:t>
            </a:r>
            <a:r>
              <a:rPr lang="en-US" sz="2400" dirty="0" smtClean="0"/>
              <a:t>  </a:t>
            </a:r>
          </a:p>
          <a:p>
            <a:r>
              <a:rPr lang="en-US" sz="2400" dirty="0" smtClean="0"/>
              <a:t>Website:</a:t>
            </a:r>
          </a:p>
          <a:p>
            <a:pPr lvl="1"/>
            <a:r>
              <a:rPr lang="en-US" sz="2400" dirty="0" smtClean="0">
                <a:hlinkClick r:id="rId4"/>
              </a:rPr>
              <a:t>http://catalyst.paraview.org</a:t>
            </a:r>
            <a:endParaRPr lang="en-US" sz="2400" dirty="0" smtClean="0"/>
          </a:p>
          <a:p>
            <a:r>
              <a:rPr lang="en-US" sz="2400" dirty="0" smtClean="0"/>
              <a:t>Examples: </a:t>
            </a:r>
          </a:p>
          <a:p>
            <a:pPr lvl="1"/>
            <a:r>
              <a:rPr lang="en-US" sz="2400" dirty="0" smtClean="0">
                <a:hlinkClick r:id="rId5"/>
              </a:rPr>
              <a:t>https://github.com/acbauer/CatalystExampleCode</a:t>
            </a:r>
            <a:r>
              <a:rPr lang="en-US" sz="2400" dirty="0" smtClean="0"/>
              <a:t> </a:t>
            </a:r>
          </a:p>
          <a:p>
            <a:endParaRPr lang="en-US" sz="2400" dirty="0" smtClean="0"/>
          </a:p>
          <a:p>
            <a:endParaRPr lang="en-US" sz="2400" dirty="0" smtClean="0"/>
          </a:p>
        </p:txBody>
      </p:sp>
    </p:spTree>
    <p:extLst>
      <p:ext uri="{BB962C8B-B14F-4D97-AF65-F5344CB8AC3E}">
        <p14:creationId xmlns:p14="http://schemas.microsoft.com/office/powerpoint/2010/main" val="1129740097"/>
      </p:ext>
    </p:extLst>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V_Cinem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2084408"/>
            <a:ext cx="7620000" cy="2258992"/>
          </a:xfrm>
          <a:prstGeom prst="rect">
            <a:avLst/>
          </a:prstGeom>
        </p:spPr>
      </p:pic>
    </p:spTree>
    <p:extLst>
      <p:ext uri="{BB962C8B-B14F-4D97-AF65-F5344CB8AC3E}">
        <p14:creationId xmlns:p14="http://schemas.microsoft.com/office/powerpoint/2010/main" val="365523618"/>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an Interactive Picture</a:t>
            </a:r>
            <a:endParaRPr lang="en-US" dirty="0"/>
          </a:p>
        </p:txBody>
      </p:sp>
      <p:sp>
        <p:nvSpPr>
          <p:cNvPr id="3" name="Content Placeholder 2"/>
          <p:cNvSpPr>
            <a:spLocks noGrp="1"/>
          </p:cNvSpPr>
          <p:nvPr>
            <p:ph idx="1"/>
          </p:nvPr>
        </p:nvSpPr>
        <p:spPr/>
        <p:txBody>
          <a:bodyPr/>
          <a:lstStyle/>
          <a:p>
            <a:r>
              <a:rPr lang="en-US" dirty="0" smtClean="0"/>
              <a:t>Non interactive job (in situ/batch) for interactive exploration.</a:t>
            </a:r>
          </a:p>
          <a:p>
            <a:r>
              <a:rPr lang="en-US" dirty="0" smtClean="0"/>
              <a:t>Image based techniques (single vs. composite).</a:t>
            </a:r>
          </a:p>
          <a:p>
            <a:r>
              <a:rPr lang="en-US" dirty="0" smtClean="0"/>
              <a:t>Data reduction / subsampling (various formats)</a:t>
            </a:r>
          </a:p>
          <a:p>
            <a:r>
              <a:rPr lang="en-US" dirty="0" smtClean="0"/>
              <a:t>Lightweight client for exploration</a:t>
            </a:r>
          </a:p>
          <a:p>
            <a:pPr lvl="1"/>
            <a:r>
              <a:rPr lang="en-US" dirty="0" smtClean="0"/>
              <a:t>Web browser</a:t>
            </a:r>
          </a:p>
          <a:p>
            <a:pPr lvl="1"/>
            <a:r>
              <a:rPr lang="en-US" dirty="0" smtClean="0"/>
              <a:t>Easier to share results</a:t>
            </a:r>
            <a:endParaRPr lang="en-US" dirty="0"/>
          </a:p>
        </p:txBody>
      </p:sp>
    </p:spTree>
    <p:extLst>
      <p:ext uri="{BB962C8B-B14F-4D97-AF65-F5344CB8AC3E}">
        <p14:creationId xmlns:p14="http://schemas.microsoft.com/office/powerpoint/2010/main" val="987314399"/>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Done?</a:t>
            </a:r>
            <a:endParaRPr lang="en-US" dirty="0"/>
          </a:p>
        </p:txBody>
      </p:sp>
      <p:pic>
        <p:nvPicPr>
          <p:cNvPr id="3" name="Picture 2" descr="composit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962" y="3429000"/>
            <a:ext cx="3433498" cy="2895600"/>
          </a:xfrm>
          <a:prstGeom prst="rect">
            <a:avLst/>
          </a:prstGeom>
        </p:spPr>
      </p:pic>
      <p:pic>
        <p:nvPicPr>
          <p:cNvPr id="4" name="Picture 3" descr="imageB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581400"/>
            <a:ext cx="2895600" cy="2970616"/>
          </a:xfrm>
          <a:prstGeom prst="rect">
            <a:avLst/>
          </a:prstGeom>
        </p:spPr>
      </p:pic>
      <p:pic>
        <p:nvPicPr>
          <p:cNvPr id="5" name="Picture 4" descr="prob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7600"/>
            <a:ext cx="2743200" cy="2814267"/>
          </a:xfrm>
          <a:prstGeom prst="rect">
            <a:avLst/>
          </a:prstGeom>
        </p:spPr>
      </p:pic>
      <p:pic>
        <p:nvPicPr>
          <p:cNvPr id="8" name="Picture 7" descr="workflow.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76400"/>
            <a:ext cx="9144000" cy="1631388"/>
          </a:xfrm>
          <a:prstGeom prst="rect">
            <a:avLst/>
          </a:prstGeom>
        </p:spPr>
      </p:pic>
    </p:spTree>
    <p:extLst>
      <p:ext uri="{BB962C8B-B14F-4D97-AF65-F5344CB8AC3E}">
        <p14:creationId xmlns:p14="http://schemas.microsoft.com/office/powerpoint/2010/main" val="7633393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ParaView Cinema</a:t>
            </a:r>
          </a:p>
          <a:p>
            <a:r>
              <a:rPr lang="en-US" dirty="0" err="1" smtClean="0">
                <a:ea typeface="ＭＳ Ｐゴシック" pitchFamily="-107" charset="-128"/>
              </a:rPr>
              <a:t>ParaViewWeb</a:t>
            </a:r>
            <a:endParaRPr lang="en-US" dirty="0" smtClean="0">
              <a:ea typeface="ＭＳ Ｐゴシック" pitchFamily="-107" charset="-128"/>
            </a:endParaRPr>
          </a:p>
          <a:p>
            <a:r>
              <a:rPr lang="en-US" dirty="0" smtClean="0">
                <a:ea typeface="ＭＳ Ｐゴシック" pitchFamily="-107" charset="-128"/>
              </a:rPr>
              <a:t>ParaView – Catalyst Integration</a:t>
            </a:r>
          </a:p>
          <a:p>
            <a:pPr lvl="1"/>
            <a:r>
              <a:rPr lang="en-US" sz="2400" dirty="0" smtClean="0">
                <a:ea typeface="ＭＳ Ｐゴシック" pitchFamily="-107" charset="-128"/>
              </a:rPr>
              <a:t>(Detailed Catalyst tutorial tomorrow morning.)</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on What?</a:t>
            </a:r>
            <a:endParaRPr lang="en-US" dirty="0"/>
          </a:p>
        </p:txBody>
      </p:sp>
      <p:pic>
        <p:nvPicPr>
          <p:cNvPr id="4" name="Picture 3" descr="probing-foc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759200"/>
            <a:ext cx="4114800" cy="3022600"/>
          </a:xfrm>
          <a:prstGeom prst="rect">
            <a:avLst/>
          </a:prstGeom>
        </p:spPr>
      </p:pic>
      <p:pic>
        <p:nvPicPr>
          <p:cNvPr id="5" name="Picture 4" descr="came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5194300" cy="2057400"/>
          </a:xfrm>
          <a:prstGeom prst="rect">
            <a:avLst/>
          </a:prstGeom>
        </p:spPr>
      </p:pic>
      <p:pic>
        <p:nvPicPr>
          <p:cNvPr id="6" name="Picture 5" descr="contr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65600"/>
            <a:ext cx="3835400" cy="2616200"/>
          </a:xfrm>
          <a:prstGeom prst="rect">
            <a:avLst/>
          </a:prstGeom>
        </p:spPr>
      </p:pic>
      <p:sp>
        <p:nvSpPr>
          <p:cNvPr id="7" name="TextBox 6"/>
          <p:cNvSpPr txBox="1"/>
          <p:nvPr/>
        </p:nvSpPr>
        <p:spPr>
          <a:xfrm>
            <a:off x="5181600" y="1600200"/>
            <a:ext cx="1644200" cy="584776"/>
          </a:xfrm>
          <a:prstGeom prst="rect">
            <a:avLst/>
          </a:prstGeom>
          <a:noFill/>
        </p:spPr>
        <p:txBody>
          <a:bodyPr wrap="none" rtlCol="0">
            <a:spAutoFit/>
          </a:bodyPr>
          <a:lstStyle/>
          <a:p>
            <a:r>
              <a:rPr lang="en-US" sz="3200" dirty="0" smtClean="0">
                <a:latin typeface="+mn-lt"/>
              </a:rPr>
              <a:t>Camera</a:t>
            </a:r>
            <a:endParaRPr lang="en-US" sz="3200" dirty="0">
              <a:latin typeface="+mn-lt"/>
            </a:endParaRPr>
          </a:p>
        </p:txBody>
      </p:sp>
      <p:sp>
        <p:nvSpPr>
          <p:cNvPr id="8" name="TextBox 7"/>
          <p:cNvSpPr txBox="1"/>
          <p:nvPr/>
        </p:nvSpPr>
        <p:spPr>
          <a:xfrm>
            <a:off x="152400" y="3657600"/>
            <a:ext cx="3134191" cy="584776"/>
          </a:xfrm>
          <a:prstGeom prst="rect">
            <a:avLst/>
          </a:prstGeom>
          <a:noFill/>
        </p:spPr>
        <p:txBody>
          <a:bodyPr wrap="none" rtlCol="0">
            <a:spAutoFit/>
          </a:bodyPr>
          <a:lstStyle/>
          <a:p>
            <a:r>
              <a:rPr lang="en-US" sz="3200" dirty="0" smtClean="0">
                <a:latin typeface="+mn-lt"/>
              </a:rPr>
              <a:t>Filter Parameter</a:t>
            </a:r>
            <a:endParaRPr lang="en-US" sz="3200" dirty="0">
              <a:latin typeface="+mn-lt"/>
            </a:endParaRPr>
          </a:p>
        </p:txBody>
      </p:sp>
      <p:sp>
        <p:nvSpPr>
          <p:cNvPr id="9" name="TextBox 8"/>
          <p:cNvSpPr txBox="1"/>
          <p:nvPr/>
        </p:nvSpPr>
        <p:spPr>
          <a:xfrm>
            <a:off x="7391400" y="3200400"/>
            <a:ext cx="1081346" cy="584776"/>
          </a:xfrm>
          <a:prstGeom prst="rect">
            <a:avLst/>
          </a:prstGeom>
          <a:noFill/>
        </p:spPr>
        <p:txBody>
          <a:bodyPr wrap="none" rtlCol="0">
            <a:spAutoFit/>
          </a:bodyPr>
          <a:lstStyle/>
          <a:p>
            <a:r>
              <a:rPr lang="en-US" sz="3200" dirty="0" smtClean="0">
                <a:latin typeface="+mn-lt"/>
              </a:rPr>
              <a:t>Time</a:t>
            </a:r>
            <a:endParaRPr lang="en-US" sz="3200" dirty="0">
              <a:latin typeface="+mn-lt"/>
            </a:endParaRPr>
          </a:p>
        </p:txBody>
      </p:sp>
    </p:spTree>
    <p:extLst>
      <p:ext uri="{BB962C8B-B14F-4D97-AF65-F5344CB8AC3E}">
        <p14:creationId xmlns:p14="http://schemas.microsoft.com/office/powerpoint/2010/main" val="897443172"/>
      </p:ext>
    </p:extLst>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It?</a:t>
            </a:r>
            <a:endParaRPr lang="en-US" dirty="0"/>
          </a:p>
        </p:txBody>
      </p:sp>
      <p:sp>
        <p:nvSpPr>
          <p:cNvPr id="3" name="TextBox 2"/>
          <p:cNvSpPr txBox="1"/>
          <p:nvPr/>
        </p:nvSpPr>
        <p:spPr>
          <a:xfrm>
            <a:off x="304800" y="1676400"/>
            <a:ext cx="8534400" cy="4893647"/>
          </a:xfrm>
          <a:prstGeom prst="rect">
            <a:avLst/>
          </a:prstGeom>
          <a:noFill/>
        </p:spPr>
        <p:txBody>
          <a:bodyPr wrap="square" rtlCol="0">
            <a:spAutoFit/>
          </a:bodyPr>
          <a:lstStyle/>
          <a:p>
            <a:r>
              <a:rPr lang="en-US" dirty="0" smtClean="0">
                <a:latin typeface="Consolas"/>
                <a:cs typeface="Consolas"/>
              </a:rPr>
              <a:t>exporter </a:t>
            </a:r>
            <a:r>
              <a:rPr lang="en-US" dirty="0">
                <a:latin typeface="Consolas"/>
                <a:cs typeface="Consolas"/>
              </a:rPr>
              <a:t>= </a:t>
            </a:r>
            <a:r>
              <a:rPr lang="en-US" dirty="0" err="1">
                <a:latin typeface="Consolas"/>
                <a:cs typeface="Consolas"/>
              </a:rPr>
              <a:t>ThreeSixtyImageStackExporter</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a:latin typeface="Consolas"/>
                <a:cs typeface="Consolas"/>
              </a:rPr>
              <a:t> </a:t>
            </a:r>
            <a:r>
              <a:rPr lang="en-US" dirty="0" smtClean="0">
                <a:latin typeface="Consolas"/>
                <a:cs typeface="Consolas"/>
              </a:rPr>
              <a:t>   </a:t>
            </a:r>
            <a:r>
              <a:rPr lang="en-US" dirty="0" err="1" smtClean="0">
                <a:latin typeface="Consolas"/>
                <a:cs typeface="Consolas"/>
              </a:rPr>
              <a:t>fng</a:t>
            </a:r>
            <a:r>
              <a:rPr lang="en-US" dirty="0">
                <a:latin typeface="Consolas"/>
                <a:cs typeface="Consolas"/>
              </a:rPr>
              <a:t>, </a:t>
            </a:r>
            <a:r>
              <a:rPr lang="en-US" dirty="0" smtClean="0">
                <a:latin typeface="Consolas"/>
                <a:cs typeface="Consolas"/>
              </a:rPr>
              <a:t>\</a:t>
            </a:r>
          </a:p>
          <a:p>
            <a:r>
              <a:rPr lang="en-US" dirty="0" smtClean="0">
                <a:latin typeface="Consolas"/>
                <a:cs typeface="Consolas"/>
              </a:rPr>
              <a:t>               view</a:t>
            </a:r>
            <a:r>
              <a:rPr lang="en-US" dirty="0">
                <a:latin typeface="Consolas"/>
                <a:cs typeface="Consolas"/>
              </a:rPr>
              <a:t>, </a:t>
            </a:r>
            <a:r>
              <a:rPr lang="en-US" dirty="0" smtClean="0">
                <a:latin typeface="Consolas"/>
                <a:cs typeface="Consolas"/>
              </a:rPr>
              <a:t>\</a:t>
            </a:r>
          </a:p>
          <a:p>
            <a:r>
              <a:rPr lang="en-US" dirty="0" smtClean="0">
                <a:latin typeface="Consolas"/>
                <a:cs typeface="Consolas"/>
              </a:rPr>
              <a:t>               </a:t>
            </a:r>
            <a:r>
              <a:rPr lang="en-US" dirty="0" err="1" smtClean="0">
                <a:latin typeface="Consolas"/>
                <a:cs typeface="Consolas"/>
              </a:rPr>
              <a:t>center_of_rotation</a:t>
            </a:r>
            <a:r>
              <a:rPr lang="en-US" dirty="0" smtClean="0">
                <a:latin typeface="Consolas"/>
                <a:cs typeface="Consolas"/>
              </a:rPr>
              <a:t>, \</a:t>
            </a:r>
          </a:p>
          <a:p>
            <a:r>
              <a:rPr lang="en-US" dirty="0">
                <a:latin typeface="Consolas"/>
                <a:cs typeface="Consolas"/>
              </a:rPr>
              <a:t> </a:t>
            </a:r>
            <a:r>
              <a:rPr lang="en-US" dirty="0" smtClean="0">
                <a:latin typeface="Consolas"/>
                <a:cs typeface="Consolas"/>
              </a:rPr>
              <a:t>              distance,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rotation_axis</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angle_steps</a:t>
            </a:r>
            <a:r>
              <a:rPr lang="en-US" dirty="0" smtClean="0">
                <a:latin typeface="Consolas"/>
                <a:cs typeface="Consolas"/>
              </a:rPr>
              <a:t>)</a:t>
            </a:r>
            <a:endParaRPr lang="en-US" dirty="0">
              <a:latin typeface="Consolas"/>
              <a:cs typeface="Consolas"/>
            </a:endParaRPr>
          </a:p>
          <a:p>
            <a:r>
              <a:rPr lang="en-US" dirty="0">
                <a:latin typeface="Consolas"/>
                <a:cs typeface="Consolas"/>
              </a:rPr>
              <a:t># Explore</a:t>
            </a:r>
            <a:br>
              <a:rPr lang="en-US" dirty="0">
                <a:latin typeface="Consolas"/>
                <a:cs typeface="Consolas"/>
              </a:rPr>
            </a:br>
            <a:r>
              <a:rPr lang="en-US" dirty="0">
                <a:latin typeface="Consolas"/>
                <a:cs typeface="Consolas"/>
              </a:rPr>
              <a:t>for </a:t>
            </a:r>
            <a:r>
              <a:rPr lang="en-US" dirty="0" err="1">
                <a:latin typeface="Consolas"/>
                <a:cs typeface="Consolas"/>
              </a:rPr>
              <a:t>iso</a:t>
            </a:r>
            <a:r>
              <a:rPr lang="en-US" dirty="0">
                <a:latin typeface="Consolas"/>
                <a:cs typeface="Consolas"/>
              </a:rPr>
              <a:t> in </a:t>
            </a:r>
            <a:r>
              <a:rPr lang="en-US" dirty="0" err="1">
                <a:latin typeface="Consolas"/>
                <a:cs typeface="Consolas"/>
              </a:rPr>
              <a:t>iso_values</a:t>
            </a:r>
            <a:r>
              <a:rPr lang="en-US" dirty="0">
                <a:latin typeface="Consolas"/>
                <a:cs typeface="Consolas"/>
              </a:rPr>
              <a:t>: </a:t>
            </a:r>
          </a:p>
          <a:p>
            <a:r>
              <a:rPr lang="en-US" dirty="0" smtClean="0">
                <a:latin typeface="Consolas"/>
                <a:cs typeface="Consolas"/>
              </a:rPr>
              <a:t>    </a:t>
            </a:r>
            <a:r>
              <a:rPr lang="en-US" dirty="0" err="1" smtClean="0">
                <a:latin typeface="Consolas"/>
                <a:cs typeface="Consolas"/>
              </a:rPr>
              <a:t>countourFilter.Isosurfaces</a:t>
            </a:r>
            <a:r>
              <a:rPr lang="en-US" dirty="0" smtClean="0">
                <a:latin typeface="Consolas"/>
                <a:cs typeface="Consolas"/>
              </a:rPr>
              <a:t> </a:t>
            </a:r>
            <a:r>
              <a:rPr lang="en-US" dirty="0">
                <a:latin typeface="Consolas"/>
                <a:cs typeface="Consolas"/>
              </a:rPr>
              <a:t>= </a:t>
            </a:r>
            <a:r>
              <a:rPr lang="en-US" i="1" dirty="0" smtClean="0">
                <a:latin typeface="+mn-lt"/>
                <a:cs typeface="Consolas"/>
              </a:rPr>
              <a:t>&lt;</a:t>
            </a:r>
            <a:r>
              <a:rPr lang="en-US" i="1" dirty="0" err="1" smtClean="0">
                <a:latin typeface="+mn-lt"/>
                <a:cs typeface="Consolas"/>
              </a:rPr>
              <a:t>iso</a:t>
            </a:r>
            <a:r>
              <a:rPr lang="en-US" i="1" dirty="0" smtClean="0">
                <a:latin typeface="+mn-lt"/>
                <a:cs typeface="Consolas"/>
              </a:rPr>
              <a:t>&gt;</a:t>
            </a:r>
            <a:r>
              <a:rPr lang="en-US" dirty="0" smtClean="0">
                <a:latin typeface="Consolas"/>
                <a:cs typeface="Consolas"/>
              </a:rPr>
              <a:t> </a:t>
            </a:r>
            <a:endParaRPr lang="en-US" dirty="0">
              <a:latin typeface="Consolas"/>
              <a:cs typeface="Consolas"/>
            </a:endParaRPr>
          </a:p>
          <a:p>
            <a:r>
              <a:rPr lang="en-US" dirty="0" smtClean="0">
                <a:latin typeface="Consolas"/>
                <a:cs typeface="Consolas"/>
              </a:rPr>
              <a:t>    </a:t>
            </a:r>
            <a:r>
              <a:rPr lang="en-US" dirty="0" err="1" smtClean="0">
                <a:latin typeface="Consolas"/>
                <a:cs typeface="Consolas"/>
              </a:rPr>
              <a:t>fng.update_active_arguments</a:t>
            </a:r>
            <a:r>
              <a:rPr lang="en-US" dirty="0">
                <a:latin typeface="Consolas"/>
                <a:cs typeface="Consolas"/>
              </a:rPr>
              <a:t>(</a:t>
            </a:r>
            <a:r>
              <a:rPr lang="en-US" dirty="0" err="1">
                <a:latin typeface="Consolas"/>
                <a:cs typeface="Consolas"/>
              </a:rPr>
              <a:t>iso</a:t>
            </a:r>
            <a:r>
              <a:rPr lang="en-US" dirty="0" smtClean="0">
                <a:latin typeface="Consolas"/>
                <a:cs typeface="Consolas"/>
              </a:rPr>
              <a:t>=</a:t>
            </a:r>
            <a:r>
              <a:rPr lang="en-US" i="1" dirty="0" smtClean="0">
                <a:latin typeface="+mn-lt"/>
                <a:cs typeface="Consolas"/>
              </a:rPr>
              <a:t>&lt;</a:t>
            </a:r>
            <a:r>
              <a:rPr lang="en-US" i="1" dirty="0" err="1" smtClean="0">
                <a:latin typeface="+mn-lt"/>
                <a:cs typeface="Consolas"/>
              </a:rPr>
              <a:t>iso</a:t>
            </a:r>
            <a:r>
              <a:rPr lang="en-US" i="1" dirty="0" smtClean="0">
                <a:latin typeface="+mn-lt"/>
                <a:cs typeface="Consolas"/>
              </a:rPr>
              <a:t>&gt;</a:t>
            </a:r>
            <a:r>
              <a:rPr lang="en-US" dirty="0" smtClean="0">
                <a:latin typeface="Consolas"/>
                <a:cs typeface="Consolas"/>
              </a:rPr>
              <a:t>)</a:t>
            </a:r>
          </a:p>
          <a:p>
            <a:r>
              <a:rPr lang="en-US" dirty="0" smtClean="0">
                <a:latin typeface="Consolas"/>
                <a:cs typeface="Consolas"/>
              </a:rPr>
              <a:t>    </a:t>
            </a:r>
            <a:r>
              <a:rPr lang="en-US" dirty="0" err="1" smtClean="0">
                <a:latin typeface="Consolas"/>
                <a:cs typeface="Consolas"/>
              </a:rPr>
              <a:t>exporter.UpdatePipeline</a:t>
            </a:r>
            <a:r>
              <a:rPr lang="en-US" dirty="0">
                <a:latin typeface="Consolas"/>
                <a:cs typeface="Consolas"/>
              </a:rPr>
              <a:t>() </a:t>
            </a:r>
          </a:p>
          <a:p>
            <a:endParaRPr lang="en-US" dirty="0">
              <a:latin typeface="+mn-lt"/>
            </a:endParaRPr>
          </a:p>
        </p:txBody>
      </p:sp>
    </p:spTree>
    <p:extLst>
      <p:ext uri="{BB962C8B-B14F-4D97-AF65-F5344CB8AC3E}">
        <p14:creationId xmlns:p14="http://schemas.microsoft.com/office/powerpoint/2010/main" val="3297457708"/>
      </p:ext>
    </p:extLst>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dirty="0" smtClean="0"/>
              <a:t>More types of data exploration classes.</a:t>
            </a:r>
          </a:p>
          <a:p>
            <a:r>
              <a:rPr lang="en-US" dirty="0" smtClean="0"/>
              <a:t>More client components.</a:t>
            </a:r>
          </a:p>
          <a:p>
            <a:r>
              <a:rPr lang="en-US" dirty="0" smtClean="0"/>
              <a:t>Integrated environment for data management and results sharing.</a:t>
            </a:r>
            <a:endParaRPr lang="en-US" dirty="0"/>
          </a:p>
        </p:txBody>
      </p:sp>
    </p:spTree>
    <p:extLst>
      <p:ext uri="{BB962C8B-B14F-4D97-AF65-F5344CB8AC3E}">
        <p14:creationId xmlns:p14="http://schemas.microsoft.com/office/powerpoint/2010/main" val="2902576660"/>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 14 – Big Data Analysis Paper</a:t>
            </a:r>
            <a:endParaRPr lang="en-US" dirty="0"/>
          </a:p>
        </p:txBody>
      </p:sp>
      <p:sp>
        <p:nvSpPr>
          <p:cNvPr id="5" name="TextBox 4"/>
          <p:cNvSpPr txBox="1"/>
          <p:nvPr/>
        </p:nvSpPr>
        <p:spPr>
          <a:xfrm>
            <a:off x="533400" y="1752600"/>
            <a:ext cx="8077200" cy="2985433"/>
          </a:xfrm>
          <a:prstGeom prst="rect">
            <a:avLst/>
          </a:prstGeom>
          <a:noFill/>
        </p:spPr>
        <p:txBody>
          <a:bodyPr wrap="square" rtlCol="0">
            <a:spAutoFit/>
          </a:bodyPr>
          <a:lstStyle/>
          <a:p>
            <a:pPr algn="ctr"/>
            <a:r>
              <a:rPr lang="en-US" sz="2800" dirty="0" smtClean="0">
                <a:latin typeface="+mn-lt"/>
              </a:rPr>
              <a:t>Wednesday, November 19</a:t>
            </a:r>
            <a:r>
              <a:rPr lang="en-US" sz="2800" baseline="30000" dirty="0" smtClean="0">
                <a:latin typeface="+mn-lt"/>
              </a:rPr>
              <a:t>th</a:t>
            </a:r>
            <a:r>
              <a:rPr lang="en-US" sz="2800" dirty="0" smtClean="0">
                <a:latin typeface="+mn-lt"/>
              </a:rPr>
              <a:t>, 11:30 @ 391-92</a:t>
            </a:r>
          </a:p>
          <a:p>
            <a:pPr algn="ctr"/>
            <a:endParaRPr lang="en-US" sz="2800" dirty="0">
              <a:latin typeface="+mn-lt"/>
            </a:endParaRPr>
          </a:p>
          <a:p>
            <a:pPr algn="ctr"/>
            <a:r>
              <a:rPr lang="en-US" sz="3200" b="1" dirty="0" smtClean="0">
                <a:latin typeface="+mn-lt"/>
              </a:rPr>
              <a:t>An Image-Based Approach to Extreme Scale In Situ Visualization and Analysis</a:t>
            </a:r>
          </a:p>
          <a:p>
            <a:pPr algn="ctr"/>
            <a:endParaRPr lang="en-US" sz="2800" dirty="0">
              <a:latin typeface="+mn-lt"/>
            </a:endParaRPr>
          </a:p>
          <a:p>
            <a:pPr algn="ctr"/>
            <a:r>
              <a:rPr lang="en-US" sz="2000" dirty="0" smtClean="0">
                <a:latin typeface="+mn-lt"/>
              </a:rPr>
              <a:t>James Ahrens, </a:t>
            </a:r>
            <a:r>
              <a:rPr lang="en-US" sz="2000" dirty="0" err="1" smtClean="0">
                <a:latin typeface="+mn-lt"/>
              </a:rPr>
              <a:t>Sebastien</a:t>
            </a:r>
            <a:r>
              <a:rPr lang="en-US" sz="2000" dirty="0" smtClean="0">
                <a:latin typeface="+mn-lt"/>
              </a:rPr>
              <a:t> </a:t>
            </a:r>
            <a:r>
              <a:rPr lang="en-US" sz="2000" dirty="0" err="1" smtClean="0">
                <a:latin typeface="+mn-lt"/>
              </a:rPr>
              <a:t>Jourdain</a:t>
            </a:r>
            <a:r>
              <a:rPr lang="en-US" sz="2000" dirty="0" smtClean="0">
                <a:latin typeface="+mn-lt"/>
              </a:rPr>
              <a:t>, Patrick O’Leary, John </a:t>
            </a:r>
            <a:r>
              <a:rPr lang="en-US" sz="2000" dirty="0" err="1" smtClean="0">
                <a:latin typeface="+mn-lt"/>
              </a:rPr>
              <a:t>Patchett</a:t>
            </a:r>
            <a:r>
              <a:rPr lang="en-US" sz="2000" dirty="0" smtClean="0">
                <a:latin typeface="+mn-lt"/>
              </a:rPr>
              <a:t>, David Rogers, Mark Petersen</a:t>
            </a:r>
            <a:endParaRPr lang="en-US" sz="2000" dirty="0">
              <a:latin typeface="+mn-lt"/>
            </a:endParaRPr>
          </a:p>
        </p:txBody>
      </p:sp>
    </p:spTree>
    <p:extLst>
      <p:ext uri="{BB962C8B-B14F-4D97-AF65-F5344CB8AC3E}">
        <p14:creationId xmlns:p14="http://schemas.microsoft.com/office/powerpoint/2010/main" val="982874067"/>
      </p:ext>
    </p:extLst>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ParaView Web</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6881761"/>
      </p:ext>
    </p:extLst>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vw-3co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4" y="3632799"/>
            <a:ext cx="4800600" cy="1478766"/>
          </a:xfrm>
          <a:prstGeom prst="rect">
            <a:avLst/>
          </a:prstGeom>
        </p:spPr>
      </p:pic>
      <p:sp>
        <p:nvSpPr>
          <p:cNvPr id="2" name="Title 1"/>
          <p:cNvSpPr>
            <a:spLocks noGrp="1"/>
          </p:cNvSpPr>
          <p:nvPr>
            <p:ph type="title"/>
          </p:nvPr>
        </p:nvSpPr>
        <p:spPr/>
        <p:txBody>
          <a:bodyPr/>
          <a:lstStyle/>
          <a:p>
            <a:r>
              <a:rPr lang="en-US" dirty="0" smtClean="0"/>
              <a:t>What’s That?</a:t>
            </a:r>
            <a:endParaRPr lang="en-US" dirty="0"/>
          </a:p>
        </p:txBody>
      </p:sp>
      <p:sp>
        <p:nvSpPr>
          <p:cNvPr id="3" name="Content Placeholder 2"/>
          <p:cNvSpPr>
            <a:spLocks noGrp="1"/>
          </p:cNvSpPr>
          <p:nvPr>
            <p:ph idx="1"/>
          </p:nvPr>
        </p:nvSpPr>
        <p:spPr/>
        <p:txBody>
          <a:bodyPr/>
          <a:lstStyle/>
          <a:p>
            <a:r>
              <a:rPr lang="en-US" dirty="0" smtClean="0"/>
              <a:t>Web remote visualization framework.</a:t>
            </a:r>
          </a:p>
          <a:p>
            <a:r>
              <a:rPr lang="en-US" dirty="0" smtClean="0"/>
              <a:t>ParaView client on the web.</a:t>
            </a:r>
            <a:endParaRPr lang="en-US" dirty="0"/>
          </a:p>
        </p:txBody>
      </p:sp>
      <p:pic>
        <p:nvPicPr>
          <p:cNvPr id="4" name="Picture 3" descr="ParaViewWebVisualiz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19400"/>
            <a:ext cx="4572000" cy="3105564"/>
          </a:xfrm>
          <a:prstGeom prst="rect">
            <a:avLst/>
          </a:prstGeom>
        </p:spPr>
      </p:pic>
    </p:spTree>
    <p:extLst>
      <p:ext uri="{BB962C8B-B14F-4D97-AF65-F5344CB8AC3E}">
        <p14:creationId xmlns:p14="http://schemas.microsoft.com/office/powerpoint/2010/main" val="4233055768"/>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I Do With It?</a:t>
            </a:r>
            <a:endParaRPr lang="en-US" dirty="0"/>
          </a:p>
        </p:txBody>
      </p:sp>
      <p:sp>
        <p:nvSpPr>
          <p:cNvPr id="3" name="Content Placeholder 2"/>
          <p:cNvSpPr>
            <a:spLocks noGrp="1"/>
          </p:cNvSpPr>
          <p:nvPr>
            <p:ph idx="1"/>
          </p:nvPr>
        </p:nvSpPr>
        <p:spPr/>
        <p:txBody>
          <a:bodyPr/>
          <a:lstStyle/>
          <a:p>
            <a:r>
              <a:rPr lang="en-US" dirty="0" smtClean="0"/>
              <a:t>Ease access to your resources for visualization (Cluster, Cloud…)</a:t>
            </a:r>
          </a:p>
          <a:p>
            <a:r>
              <a:rPr lang="en-US" dirty="0" smtClean="0"/>
              <a:t>No client/server visualization mismatch.</a:t>
            </a:r>
          </a:p>
          <a:p>
            <a:r>
              <a:rPr lang="en-US" dirty="0" smtClean="0"/>
              <a:t>Custom client application.</a:t>
            </a:r>
          </a:p>
          <a:p>
            <a:r>
              <a:rPr lang="en-US" dirty="0" smtClean="0"/>
              <a:t>Collaboration.</a:t>
            </a:r>
            <a:endParaRPr lang="en-US" dirty="0"/>
          </a:p>
        </p:txBody>
      </p:sp>
      <p:pic>
        <p:nvPicPr>
          <p:cNvPr id="4" name="Picture 3" descr="OpenChemist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663" y="3124200"/>
            <a:ext cx="2850970" cy="3733799"/>
          </a:xfrm>
          <a:prstGeom prst="rect">
            <a:avLst/>
          </a:prstGeom>
        </p:spPr>
      </p:pic>
      <p:pic>
        <p:nvPicPr>
          <p:cNvPr id="5" name="Picture 4" descr="vtkWeb-GraphWebCircul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398281"/>
            <a:ext cx="3429000" cy="2459718"/>
          </a:xfrm>
          <a:prstGeom prst="rect">
            <a:avLst/>
          </a:prstGeom>
        </p:spPr>
      </p:pic>
    </p:spTree>
    <p:extLst>
      <p:ext uri="{BB962C8B-B14F-4D97-AF65-F5344CB8AC3E}">
        <p14:creationId xmlns:p14="http://schemas.microsoft.com/office/powerpoint/2010/main" val="2005284675"/>
      </p:ext>
    </p:extLst>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I Get It?</a:t>
            </a:r>
            <a:endParaRPr lang="en-US" dirty="0"/>
          </a:p>
        </p:txBody>
      </p:sp>
      <p:sp>
        <p:nvSpPr>
          <p:cNvPr id="3" name="Content Placeholder 2"/>
          <p:cNvSpPr>
            <a:spLocks noGrp="1"/>
          </p:cNvSpPr>
          <p:nvPr>
            <p:ph idx="1"/>
          </p:nvPr>
        </p:nvSpPr>
        <p:spPr/>
        <p:txBody>
          <a:bodyPr/>
          <a:lstStyle/>
          <a:p>
            <a:r>
              <a:rPr lang="en-US" dirty="0" smtClean="0"/>
              <a:t>You already have it!</a:t>
            </a:r>
          </a:p>
          <a:p>
            <a:pPr lvl="1"/>
            <a:r>
              <a:rPr lang="en-US" dirty="0" smtClean="0"/>
              <a:t>It is in the ParaView binaries.</a:t>
            </a:r>
            <a:endParaRPr lang="en-US" dirty="0"/>
          </a:p>
        </p:txBody>
      </p:sp>
      <p:pic>
        <p:nvPicPr>
          <p:cNvPr id="4" name="Picture 3" descr="ParaViewWebVisualiz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22" y="4212512"/>
            <a:ext cx="3894677" cy="2645488"/>
          </a:xfrm>
          <a:prstGeom prst="rect">
            <a:avLst/>
          </a:prstGeom>
        </p:spPr>
      </p:pic>
      <p:sp>
        <p:nvSpPr>
          <p:cNvPr id="5" name="TextBox 4"/>
          <p:cNvSpPr txBox="1"/>
          <p:nvPr/>
        </p:nvSpPr>
        <p:spPr>
          <a:xfrm>
            <a:off x="0" y="2971800"/>
            <a:ext cx="7084467" cy="2246769"/>
          </a:xfrm>
          <a:prstGeom prst="rect">
            <a:avLst/>
          </a:prstGeom>
          <a:noFill/>
        </p:spPr>
        <p:txBody>
          <a:bodyPr wrap="none" rtlCol="0">
            <a:spAutoFit/>
          </a:bodyPr>
          <a:lstStyle/>
          <a:p>
            <a:r>
              <a:rPr lang="en-US" sz="2000" dirty="0" smtClean="0">
                <a:latin typeface="+mn-lt"/>
              </a:rPr>
              <a:t>$ </a:t>
            </a:r>
            <a:r>
              <a:rPr lang="en-US" sz="2000" dirty="0" err="1">
                <a:latin typeface="+mn-lt"/>
              </a:rPr>
              <a:t>pvpython</a:t>
            </a:r>
            <a:r>
              <a:rPr lang="en-US" sz="2000" dirty="0">
                <a:latin typeface="+mn-lt"/>
              </a:rPr>
              <a:t> </a:t>
            </a:r>
            <a:r>
              <a:rPr lang="en-US" sz="2000" dirty="0" smtClean="0">
                <a:latin typeface="+mn-lt"/>
              </a:rPr>
              <a:t>\</a:t>
            </a:r>
          </a:p>
          <a:p>
            <a:r>
              <a:rPr lang="en-US" sz="2000" dirty="0">
                <a:latin typeface="+mn-lt"/>
              </a:rPr>
              <a:t> </a:t>
            </a:r>
            <a:r>
              <a:rPr lang="en-US" sz="2000" dirty="0" smtClean="0">
                <a:latin typeface="+mn-lt"/>
              </a:rPr>
              <a:t>       .</a:t>
            </a:r>
            <a:r>
              <a:rPr lang="en-US" sz="2000" dirty="0">
                <a:latin typeface="+mn-lt"/>
              </a:rPr>
              <a:t>/lib/site-packages/</a:t>
            </a:r>
            <a:r>
              <a:rPr lang="en-US" sz="2000" dirty="0" err="1">
                <a:latin typeface="+mn-lt"/>
              </a:rPr>
              <a:t>paraview</a:t>
            </a:r>
            <a:r>
              <a:rPr lang="en-US" sz="2000" dirty="0">
                <a:latin typeface="+mn-lt"/>
              </a:rPr>
              <a:t>/web/</a:t>
            </a:r>
            <a:r>
              <a:rPr lang="en-US" sz="2000" dirty="0" err="1">
                <a:latin typeface="+mn-lt"/>
              </a:rPr>
              <a:t>pv_web_visualizer.py</a:t>
            </a:r>
            <a:r>
              <a:rPr lang="en-US" sz="2000" dirty="0">
                <a:latin typeface="+mn-lt"/>
              </a:rPr>
              <a:t> </a:t>
            </a:r>
            <a:r>
              <a:rPr lang="en-US" sz="2000" dirty="0" smtClean="0">
                <a:latin typeface="+mn-lt"/>
              </a:rPr>
              <a:t>\</a:t>
            </a:r>
          </a:p>
          <a:p>
            <a:r>
              <a:rPr lang="en-US" sz="2000" dirty="0">
                <a:latin typeface="+mn-lt"/>
              </a:rPr>
              <a:t> </a:t>
            </a:r>
            <a:r>
              <a:rPr lang="en-US" sz="2000" dirty="0" smtClean="0">
                <a:latin typeface="+mn-lt"/>
              </a:rPr>
              <a:t>       -</a:t>
            </a:r>
            <a:r>
              <a:rPr lang="en-US" sz="2000" dirty="0">
                <a:latin typeface="+mn-lt"/>
              </a:rPr>
              <a:t>-content ./</a:t>
            </a:r>
            <a:r>
              <a:rPr lang="en-US" sz="2000" dirty="0" smtClean="0">
                <a:latin typeface="+mn-lt"/>
              </a:rPr>
              <a:t>www \</a:t>
            </a:r>
          </a:p>
          <a:p>
            <a:r>
              <a:rPr lang="en-US" sz="2000" dirty="0" smtClean="0">
                <a:latin typeface="+mn-lt"/>
              </a:rPr>
              <a:t>        -</a:t>
            </a:r>
            <a:r>
              <a:rPr lang="en-US" sz="2000" dirty="0">
                <a:latin typeface="+mn-lt"/>
              </a:rPr>
              <a:t>-port </a:t>
            </a:r>
            <a:r>
              <a:rPr lang="en-US" sz="2000" dirty="0" smtClean="0">
                <a:latin typeface="+mn-lt"/>
              </a:rPr>
              <a:t>8080 \</a:t>
            </a:r>
            <a:r>
              <a:rPr lang="en-US" sz="2000" dirty="0">
                <a:latin typeface="+mn-lt"/>
              </a:rPr>
              <a:t/>
            </a:r>
            <a:br>
              <a:rPr lang="en-US" sz="2000" dirty="0">
                <a:latin typeface="+mn-lt"/>
              </a:rPr>
            </a:br>
            <a:r>
              <a:rPr lang="en-US" sz="2000" dirty="0" smtClean="0">
                <a:latin typeface="+mn-lt"/>
              </a:rPr>
              <a:t>        -</a:t>
            </a:r>
            <a:r>
              <a:rPr lang="en-US" sz="2000" dirty="0">
                <a:latin typeface="+mn-lt"/>
              </a:rPr>
              <a:t>-data-</a:t>
            </a:r>
            <a:r>
              <a:rPr lang="en-US" sz="2000" dirty="0" err="1">
                <a:latin typeface="+mn-lt"/>
              </a:rPr>
              <a:t>dir</a:t>
            </a:r>
            <a:r>
              <a:rPr lang="en-US" sz="2000" dirty="0">
                <a:latin typeface="+mn-lt"/>
              </a:rPr>
              <a:t> /home/user </a:t>
            </a:r>
          </a:p>
          <a:p>
            <a:endParaRPr lang="en-US" sz="2000" dirty="0" smtClean="0">
              <a:latin typeface="+mn-lt"/>
            </a:endParaRPr>
          </a:p>
          <a:p>
            <a:r>
              <a:rPr lang="en-US" sz="2000" dirty="0" smtClean="0">
                <a:latin typeface="+mn-lt"/>
              </a:rPr>
              <a:t>$ </a:t>
            </a:r>
            <a:r>
              <a:rPr lang="en-US" sz="2000" dirty="0">
                <a:latin typeface="+mn-lt"/>
              </a:rPr>
              <a:t>open http://localhost:8080/apps/Visualizer/ </a:t>
            </a:r>
          </a:p>
        </p:txBody>
      </p:sp>
    </p:spTree>
    <p:extLst>
      <p:ext uri="{BB962C8B-B14F-4D97-AF65-F5344CB8AC3E}">
        <p14:creationId xmlns:p14="http://schemas.microsoft.com/office/powerpoint/2010/main" val="1178832589"/>
      </p:ext>
    </p:extLst>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Guides and Documentation</a:t>
            </a:r>
            <a:endParaRPr lang="en-US" dirty="0"/>
          </a:p>
        </p:txBody>
      </p:sp>
      <p:pic>
        <p:nvPicPr>
          <p:cNvPr id="3" name="Picture 2" descr="docum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64" y="1524000"/>
            <a:ext cx="8567472" cy="6858000"/>
          </a:xfrm>
          <a:prstGeom prst="rect">
            <a:avLst/>
          </a:prstGeom>
        </p:spPr>
      </p:pic>
      <p:sp>
        <p:nvSpPr>
          <p:cNvPr id="5" name="TextBox 4"/>
          <p:cNvSpPr txBox="1"/>
          <p:nvPr/>
        </p:nvSpPr>
        <p:spPr>
          <a:xfrm>
            <a:off x="1699503" y="1524000"/>
            <a:ext cx="5539497" cy="461665"/>
          </a:xfrm>
          <a:prstGeom prst="rect">
            <a:avLst/>
          </a:prstGeom>
          <a:noFill/>
        </p:spPr>
        <p:txBody>
          <a:bodyPr wrap="none" rtlCol="0">
            <a:spAutoFit/>
          </a:bodyPr>
          <a:lstStyle/>
          <a:p>
            <a:r>
              <a:rPr lang="en-US" dirty="0" smtClean="0">
                <a:latin typeface="+mn-lt"/>
              </a:rPr>
              <a:t>http://</a:t>
            </a:r>
            <a:r>
              <a:rPr lang="en-US" dirty="0" err="1" smtClean="0">
                <a:latin typeface="+mn-lt"/>
              </a:rPr>
              <a:t>www.paraview.org</a:t>
            </a:r>
            <a:r>
              <a:rPr lang="en-US" dirty="0" smtClean="0">
                <a:latin typeface="+mn-lt"/>
              </a:rPr>
              <a:t>/documentation</a:t>
            </a:r>
            <a:endParaRPr lang="en-US" dirty="0">
              <a:latin typeface="+mn-lt"/>
            </a:endParaRPr>
          </a:p>
        </p:txBody>
      </p:sp>
    </p:spTree>
    <p:extLst>
      <p:ext uri="{BB962C8B-B14F-4D97-AF65-F5344CB8AC3E}">
        <p14:creationId xmlns:p14="http://schemas.microsoft.com/office/powerpoint/2010/main" val="3029814236"/>
      </p:ext>
    </p:extLst>
  </p:cSld>
  <p:clrMapOvr>
    <a:masterClrMapping/>
  </p:clrMapOvr>
  <p:transition>
    <p:fade/>
  </p:transition>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Plugin</a:t>
            </a:r>
            <a:r>
              <a:rPr lang="en-US" dirty="0" smtClean="0"/>
              <a:t> Demo</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smtClean="0">
                <a:ea typeface="ＭＳ Ｐゴシック" pitchFamily="-107" charset="-128"/>
              </a:rPr>
              <a:t>Drag left, middle, right buttons for rotate, pan, zoom.</a:t>
            </a:r>
          </a:p>
          <a:p>
            <a:pPr lvl="1"/>
            <a:r>
              <a:rPr lang="en-US" smtClean="0">
                <a:ea typeface="ＭＳ Ｐゴシック" pitchFamily="-107" charset="-128"/>
              </a:rPr>
              <a:t>Also use Shift, Ctrl, Alt modifiers.</a:t>
            </a: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Attendin</a:t>
            </a:r>
            <a:r>
              <a:rPr lang="en-US" dirty="0"/>
              <a:t>g</a:t>
            </a:r>
          </a:p>
        </p:txBody>
      </p:sp>
      <p:sp>
        <p:nvSpPr>
          <p:cNvPr id="3" name="Content Placeholder 2"/>
          <p:cNvSpPr>
            <a:spLocks noGrp="1"/>
          </p:cNvSpPr>
          <p:nvPr>
            <p:ph idx="1"/>
          </p:nvPr>
        </p:nvSpPr>
        <p:spPr/>
        <p:txBody>
          <a:bodyPr/>
          <a:lstStyle/>
          <a:p>
            <a:r>
              <a:rPr lang="en-US" dirty="0" smtClean="0"/>
              <a:t>Please Fill Out the Survey</a:t>
            </a:r>
            <a:endParaRPr lang="en-US" dirty="0"/>
          </a:p>
        </p:txBody>
      </p:sp>
      <p:sp>
        <p:nvSpPr>
          <p:cNvPr id="4" name="TextBox 3"/>
          <p:cNvSpPr txBox="1"/>
          <p:nvPr/>
        </p:nvSpPr>
        <p:spPr>
          <a:xfrm>
            <a:off x="312877" y="2032337"/>
            <a:ext cx="8566993" cy="1015663"/>
          </a:xfrm>
          <a:prstGeom prst="rect">
            <a:avLst/>
          </a:prstGeom>
          <a:noFill/>
        </p:spPr>
        <p:txBody>
          <a:bodyPr wrap="none" rtlCol="0">
            <a:spAutoFit/>
          </a:bodyPr>
          <a:lstStyle/>
          <a:p>
            <a:pPr algn="ctr"/>
            <a:r>
              <a:rPr lang="en-US" sz="6000" dirty="0">
                <a:solidFill>
                  <a:srgbClr val="000000"/>
                </a:solidFill>
                <a:latin typeface="+mn-lt"/>
                <a:ea typeface="Lucida Grande"/>
                <a:cs typeface="Lucida Grande"/>
              </a:rPr>
              <a:t>http://</a:t>
            </a:r>
            <a:r>
              <a:rPr lang="en-US" sz="6000" dirty="0" err="1">
                <a:solidFill>
                  <a:srgbClr val="000000"/>
                </a:solidFill>
                <a:latin typeface="+mn-lt"/>
                <a:ea typeface="Lucida Grande"/>
                <a:cs typeface="Lucida Grande"/>
              </a:rPr>
              <a:t>bit.ly</a:t>
            </a:r>
            <a:r>
              <a:rPr lang="en-US" sz="6000" dirty="0">
                <a:solidFill>
                  <a:srgbClr val="000000"/>
                </a:solidFill>
                <a:latin typeface="+mn-lt"/>
                <a:ea typeface="Lucida Grande"/>
                <a:cs typeface="Lucida Grande"/>
              </a:rPr>
              <a:t>/sc13-tut-sh03 </a:t>
            </a:r>
            <a:endParaRPr lang="en-US" sz="6000" dirty="0">
              <a:latin typeface="+mn-lt"/>
            </a:endParaRPr>
          </a:p>
        </p:txBody>
      </p:sp>
      <p:pic>
        <p:nvPicPr>
          <p:cNvPr id="5" name="Picture 4"/>
          <p:cNvPicPr>
            <a:picLocks noChangeAspect="1"/>
          </p:cNvPicPr>
          <p:nvPr/>
        </p:nvPicPr>
        <p:blipFill>
          <a:blip r:embed="rId2"/>
          <a:stretch>
            <a:fillRect/>
          </a:stretch>
        </p:blipFill>
        <p:spPr>
          <a:xfrm>
            <a:off x="457200" y="3352800"/>
            <a:ext cx="2743200" cy="2743200"/>
          </a:xfrm>
          <a:prstGeom prst="rect">
            <a:avLst/>
          </a:prstGeom>
        </p:spPr>
      </p:pic>
      <p:pic>
        <p:nvPicPr>
          <p:cNvPr id="6" name="Picture 5"/>
          <p:cNvPicPr>
            <a:picLocks noChangeAspect="1"/>
          </p:cNvPicPr>
          <p:nvPr/>
        </p:nvPicPr>
        <p:blipFill>
          <a:blip r:embed="rId2"/>
          <a:stretch>
            <a:fillRect/>
          </a:stretch>
        </p:blipFill>
        <p:spPr>
          <a:xfrm>
            <a:off x="4495800" y="3352800"/>
            <a:ext cx="1828800" cy="1828800"/>
          </a:xfrm>
          <a:prstGeom prst="rect">
            <a:avLst/>
          </a:prstGeom>
        </p:spPr>
      </p:pic>
      <p:pic>
        <p:nvPicPr>
          <p:cNvPr id="7" name="Picture 6"/>
          <p:cNvPicPr>
            <a:picLocks noChangeAspect="1"/>
          </p:cNvPicPr>
          <p:nvPr/>
        </p:nvPicPr>
        <p:blipFill>
          <a:blip r:embed="rId2"/>
          <a:stretch>
            <a:fillRect/>
          </a:stretch>
        </p:blipFill>
        <p:spPr>
          <a:xfrm>
            <a:off x="7391400" y="3352800"/>
            <a:ext cx="914400" cy="914400"/>
          </a:xfrm>
          <a:prstGeom prst="rect">
            <a:avLst/>
          </a:prstGeom>
        </p:spPr>
      </p:pic>
    </p:spTree>
    <p:extLst>
      <p:ext uri="{BB962C8B-B14F-4D97-AF65-F5344CB8AC3E}">
        <p14:creationId xmlns:p14="http://schemas.microsoft.com/office/powerpoint/2010/main" val="3286213880"/>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ParaView Activities at SC</a:t>
            </a:r>
            <a:endParaRPr lang="en-US" dirty="0"/>
          </a:p>
        </p:txBody>
      </p:sp>
      <p:sp>
        <p:nvSpPr>
          <p:cNvPr id="3" name="Content Placeholder 2"/>
          <p:cNvSpPr>
            <a:spLocks noGrp="1"/>
          </p:cNvSpPr>
          <p:nvPr>
            <p:ph idx="1"/>
          </p:nvPr>
        </p:nvSpPr>
        <p:spPr/>
        <p:txBody>
          <a:bodyPr/>
          <a:lstStyle/>
          <a:p>
            <a:r>
              <a:rPr lang="en-US" dirty="0" smtClean="0"/>
              <a:t>Tutorial: In Situ Data Analysis and Visualization with ParaView Catalyst</a:t>
            </a:r>
          </a:p>
          <a:p>
            <a:pPr lvl="1"/>
            <a:r>
              <a:rPr lang="en-US" dirty="0" smtClean="0"/>
              <a:t>Monday, 8:30am – 12:00pm, Room 394</a:t>
            </a:r>
          </a:p>
          <a:p>
            <a:r>
              <a:rPr lang="en-US" dirty="0" smtClean="0"/>
              <a:t>Paper: An Image-Based Approach to Extreme Scale In Situ Visualization and Analysis</a:t>
            </a:r>
          </a:p>
          <a:p>
            <a:pPr lvl="1"/>
            <a:r>
              <a:rPr lang="en-US" dirty="0" smtClean="0"/>
              <a:t>Wednesday, 11:30am – 12:00pm, Rooms 391-392</a:t>
            </a:r>
          </a:p>
        </p:txBody>
      </p:sp>
    </p:spTree>
    <p:extLst>
      <p:ext uri="{BB962C8B-B14F-4D97-AF65-F5344CB8AC3E}">
        <p14:creationId xmlns:p14="http://schemas.microsoft.com/office/powerpoint/2010/main" val="342280083"/>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7467600" y="5791200"/>
            <a:ext cx="16764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Talks at </a:t>
            </a:r>
            <a:r>
              <a:rPr lang="en-US" dirty="0" err="1" smtClean="0"/>
              <a:t>Kitware</a:t>
            </a:r>
            <a:r>
              <a:rPr lang="en-US" dirty="0" smtClean="0"/>
              <a:t> Booth (#1354)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508853"/>
              </p:ext>
            </p:extLst>
          </p:nvPr>
        </p:nvGraphicFramePr>
        <p:xfrm>
          <a:off x="685800" y="1524000"/>
          <a:ext cx="7772400" cy="4947919"/>
        </p:xfrm>
        <a:graphic>
          <a:graphicData uri="http://schemas.openxmlformats.org/drawingml/2006/table">
            <a:tbl>
              <a:tblPr firstRow="1" bandRow="1">
                <a:tableStyleId>{C083E6E3-FA7D-4D7B-A595-EF9225AFEA82}</a:tableStyleId>
              </a:tblPr>
              <a:tblGrid>
                <a:gridCol w="7620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gridSpan="3">
                  <a:txBody>
                    <a:bodyPr/>
                    <a:lstStyle/>
                    <a:p>
                      <a:pPr algn="ctr"/>
                      <a:r>
                        <a:rPr lang="en-US" sz="2400" b="1" dirty="0" smtClean="0"/>
                        <a:t>Tuesday, November 18</a:t>
                      </a:r>
                      <a:endParaRPr lang="en-US" sz="2400" b="1" dirty="0"/>
                    </a:p>
                  </a:txBody>
                  <a:tcP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r"/>
                      <a:r>
                        <a:rPr lang="en-US" sz="1800" b="0" dirty="0" smtClean="0"/>
                        <a:t>11:00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Cinema – An Image-Based</a:t>
                      </a:r>
                      <a:r>
                        <a:rPr lang="en-US" sz="1800" b="1" baseline="0" dirty="0" smtClean="0"/>
                        <a:t> Approach to Extreme Scale In Situ Visualization and Analysis</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James Ahrens</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r"/>
                      <a:r>
                        <a:rPr lang="en-US" sz="1800" b="0" dirty="0" smtClean="0"/>
                        <a:t>12:00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Fire and Ice – How to Visualize Fire and Climate Data Using ParaView</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solidFill>
                      <a:srgbClr val="FEB2B4"/>
                    </a:solidFill>
                  </a:tcPr>
                </a:tc>
                <a:tc>
                  <a:txBody>
                    <a:bodyPr/>
                    <a:lstStyle/>
                    <a:p>
                      <a:r>
                        <a:rPr lang="en-US" sz="1800" b="0" dirty="0" smtClean="0"/>
                        <a:t>Alan Scott</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r"/>
                      <a:r>
                        <a:rPr lang="en-US" sz="1800" b="0" dirty="0" smtClean="0"/>
                        <a:t>1:00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Introducing</a:t>
                      </a:r>
                      <a:r>
                        <a:rPr lang="en-US" sz="1800" b="0" baseline="0" dirty="0" smtClean="0"/>
                        <a:t> the Computational Model Builder (CMB)</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Bob </a:t>
                      </a:r>
                      <a:r>
                        <a:rPr lang="en-US" sz="1800" b="0" dirty="0" err="1" smtClean="0"/>
                        <a:t>O’Bara</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r"/>
                      <a:r>
                        <a:rPr lang="en-US" sz="1800" b="0" dirty="0" smtClean="0"/>
                        <a:t>2:00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Integration of Catalyst into </a:t>
                      </a:r>
                      <a:r>
                        <a:rPr lang="en-US" sz="1800" b="1" dirty="0" err="1" smtClean="0"/>
                        <a:t>Code_Saturne</a:t>
                      </a:r>
                      <a:r>
                        <a:rPr lang="en-US" sz="1800" b="1" dirty="0" smtClean="0"/>
                        <a:t>: In-Situ Visualization in a Computational Fluid Dynamics Open-Source solver</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Alejandro </a:t>
                      </a:r>
                      <a:r>
                        <a:rPr lang="en-US" sz="1800" b="0" dirty="0" err="1" smtClean="0"/>
                        <a:t>Ribes</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r"/>
                      <a:r>
                        <a:rPr lang="en-US" sz="1800" b="0" dirty="0" smtClean="0"/>
                        <a:t>3:00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Distributed Ray </a:t>
                      </a:r>
                      <a:r>
                        <a:rPr lang="en-US" sz="1800" b="1" kern="1200" dirty="0" smtClean="0">
                          <a:solidFill>
                            <a:schemeClr val="tx1"/>
                          </a:solidFill>
                          <a:latin typeface="+mn-lt"/>
                          <a:ea typeface="+mn-ea"/>
                          <a:cs typeface="+mn-cs"/>
                        </a:rPr>
                        <a:t>Tracing</a:t>
                      </a:r>
                      <a:r>
                        <a:rPr lang="en-US" sz="1800" b="1" dirty="0" smtClean="0"/>
                        <a:t> in VTK and ParaView</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solidFill>
                      <a:srgbClr val="FEB2B4"/>
                    </a:solidFill>
                  </a:tcPr>
                </a:tc>
                <a:tc>
                  <a:txBody>
                    <a:bodyPr/>
                    <a:lstStyle/>
                    <a:p>
                      <a:r>
                        <a:rPr lang="en-US" sz="1800" b="0" dirty="0" smtClean="0"/>
                        <a:t>Paul </a:t>
                      </a:r>
                      <a:r>
                        <a:rPr lang="en-US" sz="1800" b="0" dirty="0" err="1" smtClean="0"/>
                        <a:t>Navratil</a:t>
                      </a:r>
                      <a:r>
                        <a:rPr lang="en-US" sz="1800" b="0" dirty="0" smtClean="0"/>
                        <a:t> </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r"/>
                      <a:r>
                        <a:rPr lang="en-US" sz="1800" b="0" dirty="0" smtClean="0"/>
                        <a:t>4:00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HPC Processing in ParaView</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solidFill>
                      <a:srgbClr val="FEB2B4"/>
                    </a:solidFill>
                  </a:tcPr>
                </a:tc>
                <a:tc>
                  <a:txBody>
                    <a:bodyPr/>
                    <a:lstStyle/>
                    <a:p>
                      <a:r>
                        <a:rPr lang="en-US" sz="1800" b="0" dirty="0" smtClean="0"/>
                        <a:t>Ken Moreland</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r"/>
                      <a:r>
                        <a:rPr lang="en-US" sz="1800" b="0" dirty="0" smtClean="0"/>
                        <a:t>5:00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Reactor Geometry Generator (RGG) for Building Models &amp; Meshes for Nuclear Reactor Design</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Bob </a:t>
                      </a:r>
                      <a:r>
                        <a:rPr lang="en-US" sz="1800" b="0" dirty="0" err="1" smtClean="0"/>
                        <a:t>O’Bara</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98134883"/>
      </p:ext>
    </p:extLst>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7467600" y="5791200"/>
            <a:ext cx="16764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Talks at </a:t>
            </a:r>
            <a:r>
              <a:rPr lang="en-US" dirty="0" err="1" smtClean="0"/>
              <a:t>Kitware</a:t>
            </a:r>
            <a:r>
              <a:rPr lang="en-US" dirty="0" smtClean="0"/>
              <a:t> Booth (#1354)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5764105"/>
              </p:ext>
            </p:extLst>
          </p:nvPr>
        </p:nvGraphicFramePr>
        <p:xfrm>
          <a:off x="685800" y="1524000"/>
          <a:ext cx="7772400" cy="5217159"/>
        </p:xfrm>
        <a:graphic>
          <a:graphicData uri="http://schemas.openxmlformats.org/drawingml/2006/table">
            <a:tbl>
              <a:tblPr firstRow="1" bandRow="1">
                <a:tableStyleId>{C083E6E3-FA7D-4D7B-A595-EF9225AFEA82}</a:tableStyleId>
              </a:tblPr>
              <a:tblGrid>
                <a:gridCol w="7620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70840">
                <a:tc gridSpan="3">
                  <a:txBody>
                    <a:bodyPr/>
                    <a:lstStyle/>
                    <a:p>
                      <a:pPr algn="ctr"/>
                      <a:r>
                        <a:rPr lang="en-US" sz="2400" b="1" dirty="0" smtClean="0"/>
                        <a:t>Wednesday, November 19</a:t>
                      </a:r>
                      <a:endParaRPr lang="en-US" sz="2400" b="1" dirty="0"/>
                    </a:p>
                  </a:txBody>
                  <a:tcP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r"/>
                      <a:r>
                        <a:rPr lang="en-US" sz="1800" b="0" dirty="0" smtClean="0"/>
                        <a:t>11:00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Using GPUs on Cray XC30 for Live </a:t>
                      </a:r>
                      <a:r>
                        <a:rPr lang="en-US" sz="1800" b="1" dirty="0" err="1" smtClean="0"/>
                        <a:t>Viz</a:t>
                      </a:r>
                      <a:r>
                        <a:rPr lang="en-US" sz="1800" b="1" dirty="0" smtClean="0"/>
                        <a:t> with ParaView at CSCS</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John </a:t>
                      </a:r>
                      <a:r>
                        <a:rPr lang="en-US" sz="1800" b="0" dirty="0" err="1" smtClean="0"/>
                        <a:t>Biddiscombe</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r"/>
                      <a:r>
                        <a:rPr lang="en-US" sz="1800" b="0" dirty="0" smtClean="0"/>
                        <a:t>12:00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err="1" smtClean="0"/>
                        <a:t>PHASTA+ParaView</a:t>
                      </a:r>
                      <a:r>
                        <a:rPr lang="en-US" sz="1800" b="1" dirty="0" smtClean="0"/>
                        <a:t> Catalyst: In Situ CFD Analysis at 256K MPI processes on BG/Q Mira</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dirty="0" smtClean="0"/>
                        <a:t>Andy Bauer</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r"/>
                      <a:r>
                        <a:rPr lang="en-US" sz="1800" b="0" dirty="0" smtClean="0"/>
                        <a:t>1:00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ParaView Remote Server Connections: the Nuts and Bolts at Sandia National Laboratories</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solidFill>
                      <a:srgbClr val="FEB0B5"/>
                    </a:solidFill>
                  </a:tcPr>
                </a:tc>
                <a:tc>
                  <a:txBody>
                    <a:bodyPr/>
                    <a:lstStyle/>
                    <a:p>
                      <a:r>
                        <a:rPr lang="en-US" sz="1800" b="0" dirty="0" smtClean="0"/>
                        <a:t>Alan Scott</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r"/>
                      <a:r>
                        <a:rPr lang="en-US" sz="1800" b="0" dirty="0" smtClean="0"/>
                        <a:t>2:00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High Performance and High Fidelity Visualization on Intel(r) Architecture</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Jim Jeffers</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r"/>
                      <a:r>
                        <a:rPr lang="en-US" sz="1800" b="0" dirty="0" smtClean="0"/>
                        <a:t>3:00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Maintaining Interactivity in ParaView</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solidFill>
                      <a:srgbClr val="FEB0B5"/>
                    </a:solidFill>
                  </a:tcPr>
                </a:tc>
                <a:tc>
                  <a:txBody>
                    <a:bodyPr/>
                    <a:lstStyle/>
                    <a:p>
                      <a:r>
                        <a:rPr lang="en-US" sz="1800" b="0" dirty="0" smtClean="0"/>
                        <a:t>Ken Moreland</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r"/>
                      <a:r>
                        <a:rPr lang="en-US" sz="1800" b="0" dirty="0" smtClean="0"/>
                        <a:t>4:00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Highlights of ParaView at the Argonne Leadership Computing Facility</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solidFill>
                      <a:srgbClr val="FEB0B5"/>
                    </a:solidFill>
                  </a:tcPr>
                </a:tc>
                <a:tc>
                  <a:txBody>
                    <a:bodyPr/>
                    <a:lstStyle/>
                    <a:p>
                      <a:r>
                        <a:rPr lang="en-US" sz="1800" b="0" dirty="0" smtClean="0"/>
                        <a:t>Joe </a:t>
                      </a:r>
                      <a:r>
                        <a:rPr lang="en-US" sz="1800" b="0" dirty="0" err="1" smtClean="0"/>
                        <a:t>Insley</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r"/>
                      <a:r>
                        <a:rPr lang="en-US" sz="1800" b="0" dirty="0" smtClean="0"/>
                        <a:t>5:00</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1" dirty="0" smtClean="0"/>
                        <a:t>Large-Scale In-situ Visualization: The Best I/O is No I/O</a:t>
                      </a:r>
                      <a:endParaRPr lang="en-US" sz="1800" b="1" dirty="0"/>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t>Sean </a:t>
                      </a:r>
                      <a:r>
                        <a:rPr lang="en-US" sz="1800" b="0" dirty="0" err="1" smtClean="0"/>
                        <a:t>Ziegeler</a:t>
                      </a:r>
                      <a:endParaRPr lang="en-US" sz="1800" b="0"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02004190"/>
      </p:ext>
    </p:extLst>
  </p:cSld>
  <p:clrMapOvr>
    <a:masterClrMapping/>
  </p:clrMapOvr>
  <p:transition>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endParaRPr lang="en-US" dirty="0" smtClean="0">
              <a:ea typeface="ＭＳ Ｐゴシック" pitchFamily="-107" charset="-128"/>
            </a:endParaRP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endParaRPr lang="en-US" dirty="0" smtClean="0">
              <a:ea typeface="ＭＳ Ｐゴシック" pitchFamily="-107" charset="-128"/>
              <a:cs typeface="Times New Roman" pitchFamily="-107" charset="0"/>
            </a:endParaRP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347124884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9185791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Change the background from </a:t>
            </a:r>
            <a:r>
              <a:rPr lang="en-US" dirty="0" smtClean="0">
                <a:latin typeface="Verdana"/>
                <a:cs typeface="Verdana"/>
              </a:rPr>
              <a:t>Single color</a:t>
            </a:r>
            <a:r>
              <a:rPr lang="en-US" dirty="0" smtClean="0"/>
              <a:t> to </a:t>
            </a:r>
            <a:r>
              <a:rPr lang="en-US" dirty="0" smtClean="0">
                <a:latin typeface="Verdana"/>
                <a:cs typeface="Verdana"/>
              </a:rPr>
              <a:t>Gradient</a:t>
            </a:r>
            <a:r>
              <a:rPr lang="en-US" dirty="0" smtClean="0"/>
              <a:t>.</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254341662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Color Palette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smtClean="0"/>
          </a:p>
          <a:p>
            <a:pPr marL="685800" indent="-514350">
              <a:buFont typeface="+mj-lt"/>
              <a:buAutoNum type="arabicPeriod"/>
            </a:pPr>
            <a:r>
              <a:rPr lang="en-US" dirty="0" smtClean="0"/>
              <a:t>Click the color palette button       and change the colors.</a:t>
            </a:r>
          </a:p>
          <a:p>
            <a:pPr marL="685800" indent="-514350">
              <a:buFont typeface="+mj-lt"/>
              <a:buAutoNum type="arabicPeriod"/>
            </a:pPr>
            <a:r>
              <a:rPr lang="en-US" dirty="0" smtClean="0"/>
              <a:t>Try several color palettes.</a:t>
            </a:r>
            <a:endParaRPr lang="en-US" dirty="0"/>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12048" y="3733800"/>
            <a:ext cx="603152" cy="685800"/>
          </a:xfrm>
          <a:prstGeom prst="rect">
            <a:avLst/>
          </a:prstGeom>
        </p:spPr>
      </p:pic>
    </p:spTree>
    <p:extLst>
      <p:ext uri="{BB962C8B-B14F-4D97-AF65-F5344CB8AC3E}">
        <p14:creationId xmlns:p14="http://schemas.microsoft.com/office/powerpoint/2010/main" val="661240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a:t>
            </a:r>
            <a:r>
              <a:rPr lang="en-US" dirty="0" smtClean="0">
                <a:ea typeface="ＭＳ Ｐゴシック" pitchFamily="-107" charset="-128"/>
              </a:rPr>
              <a:t>5.1</a:t>
            </a:r>
            <a:r>
              <a:rPr lang="en-US" dirty="0" smtClean="0">
                <a:ea typeface="ＭＳ Ｐゴシック" pitchFamily="-107" charset="-128"/>
              </a:rPr>
              <a:t>.</a:t>
            </a:r>
            <a:endParaRPr lang="en-US" dirty="0" smtClean="0">
              <a:ea typeface="ＭＳ Ｐゴシック" pitchFamily="-107" charset="-128"/>
            </a:endParaRP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Get example material.</a:t>
            </a:r>
          </a:p>
          <a:p>
            <a:pPr lvl="1"/>
            <a:r>
              <a:rPr lang="en-US" sz="2200" dirty="0" smtClean="0">
                <a:ea typeface="ＭＳ Ｐゴシック" pitchFamily="-107" charset="-128"/>
                <a:hlinkClick r:id="rId4"/>
              </a:rPr>
              <a:t>http://www.paraview.org/Wiki/The_ParaView_Tutorial</a:t>
            </a:r>
            <a:endParaRPr lang="en-US" sz="2200" dirty="0" smtClean="0">
              <a:ea typeface="ＭＳ Ｐゴシック" pitchFamily="-107" charset="-128"/>
            </a:endParaRPr>
          </a:p>
          <a:p>
            <a:r>
              <a:rPr lang="en-US" dirty="0" smtClean="0">
                <a:ea typeface="ＭＳ Ｐゴシック" pitchFamily="-107" charset="-128"/>
              </a:rPr>
              <a:t>Data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10" y="1524000"/>
            <a:ext cx="4318381" cy="5334000"/>
          </a:xfrm>
          <a:prstGeom prst="rect">
            <a:avLst/>
          </a:prstGeom>
        </p:spPr>
      </p:pic>
    </p:spTree>
    <p:extLst>
      <p:ext uri="{BB962C8B-B14F-4D97-AF65-F5344CB8AC3E}">
        <p14:creationId xmlns:p14="http://schemas.microsoft.com/office/powerpoint/2010/main" val="381798532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3821996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3517765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Cube Axes</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24886176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412954765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cs typeface="Times New Roman" pitchFamily="-107" charset="0"/>
              </a:rPr>
              <a:t> </a:t>
            </a:r>
            <a:r>
              <a:rPr lang="en-US" smtClean="0">
                <a:latin typeface="Verdana" pitchFamily="-107" charset="0"/>
                <a:ea typeface="ＭＳ Ｐゴシック" pitchFamily="-107" charset="-128"/>
                <a:cs typeface="Times New Roman" pitchFamily="-107" charset="0"/>
              </a:rPr>
              <a:t>Open</a:t>
            </a:r>
            <a:r>
              <a:rPr lang="en-US" smtClean="0">
                <a:ea typeface="ＭＳ Ｐゴシック" pitchFamily="-107" charset="-128"/>
                <a:cs typeface="Times New Roman" pitchFamily="-107" charset="0"/>
              </a:rPr>
              <a:t> the file </a:t>
            </a:r>
            <a:r>
              <a:rPr lang="en-US" smtClean="0">
                <a:latin typeface="Verdana" pitchFamily="-107" charset="0"/>
                <a:ea typeface="ＭＳ Ｐゴシック" pitchFamily="-107" charset="-128"/>
                <a:cs typeface="Times New Roman" pitchFamily="-107" charset="0"/>
              </a:rPr>
              <a:t>disk_out_ref.ex2</a:t>
            </a:r>
            <a:r>
              <a:rPr lang="en-US" smtClean="0">
                <a:ea typeface="ＭＳ Ｐゴシック" pitchFamily="-107" charset="-128"/>
                <a:cs typeface="Times New Roman" pitchFamily="-107" charset="0"/>
              </a:rPr>
              <a:t>.</a:t>
            </a:r>
            <a:r>
              <a:rPr lang="en-US" smtClean="0">
                <a:ea typeface="ＭＳ Ｐゴシック" pitchFamily="-107" charset="-128"/>
              </a:rPr>
              <a:t> </a:t>
            </a:r>
          </a:p>
          <a:p>
            <a:pPr marL="781050" indent="-609600">
              <a:buFontTx/>
              <a:buAutoNum type="arabicPeriod"/>
            </a:pPr>
            <a:r>
              <a:rPr lang="en-US" smtClean="0">
                <a:ea typeface="ＭＳ Ｐゴシック" pitchFamily="-107" charset="-128"/>
              </a:rPr>
              <a:t>Load all data variables.</a:t>
            </a: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endParaRPr lang="en-US" smtClean="0">
              <a:ea typeface="ＭＳ Ｐゴシック" pitchFamily="-107" charset="-128"/>
            </a:endParaRPr>
          </a:p>
          <a:p>
            <a:pPr marL="781050" indent="-609600">
              <a:buFontTx/>
              <a:buAutoNum type="arabicPeriod"/>
            </a:pPr>
            <a:r>
              <a:rPr lang="en-US"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2667000"/>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2819400"/>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1054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3"/>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4"/>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5"/>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6"/>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pic>
        <p:nvPicPr>
          <p:cNvPr id="3" name="Picture 2" descr="DataRepresentationToolbar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00" y="1524000"/>
            <a:ext cx="8559800" cy="1397000"/>
          </a:xfrm>
          <a:prstGeom prst="rect">
            <a:avLst/>
          </a:prstGeom>
        </p:spPr>
      </p:pic>
    </p:spTree>
    <p:extLst>
      <p:ext uri="{BB962C8B-B14F-4D97-AF65-F5344CB8AC3E}">
        <p14:creationId xmlns:p14="http://schemas.microsoft.com/office/powerpoint/2010/main" val="114886700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2" name="Picture 1"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1524000"/>
            <a:ext cx="4119647" cy="5181600"/>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190443175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23436065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2264369824"/>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24128943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lgn="just">
              <a:buFontTx/>
              <a:buAutoNum type="arabicPeriod" startAt="6"/>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85164848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4005346236"/>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66913113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2026603148"/>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059206580"/>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181367802"/>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1223108279"/>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337333397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7746221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557950809"/>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3080964238"/>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6" name="Picture 5"/>
          <p:cNvPicPr>
            <a:picLocks noChangeAspect="1"/>
          </p:cNvPicPr>
          <p:nvPr/>
        </p:nvPicPr>
        <p:blipFill>
          <a:blip r:embed="rId3"/>
          <a:stretch>
            <a:fillRect/>
          </a:stretch>
        </p:blipFill>
        <p:spPr>
          <a:xfrm>
            <a:off x="292100" y="3162300"/>
            <a:ext cx="8559800" cy="533400"/>
          </a:xfrm>
          <a:prstGeom prst="rect">
            <a:avLst/>
          </a:prstGeom>
        </p:spPr>
      </p:pic>
      <p:sp>
        <p:nvSpPr>
          <p:cNvPr id="7" name="Rectangle 6"/>
          <p:cNvSpPr/>
          <p:nvPr/>
        </p:nvSpPr>
        <p:spPr bwMode="auto">
          <a:xfrm>
            <a:off x="1981200" y="3124200"/>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224435166"/>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Open color map editor dialog</a:t>
            </a:r>
          </a:p>
          <a:p>
            <a:r>
              <a:rPr lang="en-US" dirty="0" smtClean="0">
                <a:latin typeface="Verdana"/>
                <a:cs typeface="Verdana"/>
              </a:rPr>
              <a:t>Rescale to range over all </a:t>
            </a:r>
            <a:r>
              <a:rPr lang="en-US" dirty="0" err="1" smtClean="0">
                <a:latin typeface="Verdana"/>
                <a:cs typeface="Verdana"/>
              </a:rPr>
              <a:t>timesteps</a:t>
            </a:r>
            <a:endParaRPr lang="en-US" dirty="0">
              <a:latin typeface="Verdana"/>
              <a:cs typeface="Verdana"/>
            </a:endParaRPr>
          </a:p>
        </p:txBody>
      </p:sp>
      <p:pic>
        <p:nvPicPr>
          <p:cNvPr id="5" name="Picture 6"/>
          <p:cNvPicPr>
            <a:picLocks noChangeAspect="1"/>
          </p:cNvPicPr>
          <p:nvPr/>
        </p:nvPicPr>
        <p:blipFill>
          <a:blip r:embed="rId2"/>
          <a:srcRect/>
          <a:stretch>
            <a:fillRect/>
          </a:stretch>
        </p:blipFill>
        <p:spPr bwMode="auto">
          <a:xfrm>
            <a:off x="6400800" y="1676400"/>
            <a:ext cx="457200" cy="395817"/>
          </a:xfrm>
          <a:prstGeom prst="rect">
            <a:avLst/>
          </a:prstGeom>
          <a:noFill/>
          <a:ln w="9525">
            <a:noFill/>
            <a:miter lim="800000"/>
            <a:headEnd/>
            <a:tailEnd/>
          </a:ln>
        </p:spPr>
      </p:pic>
      <p:pic>
        <p:nvPicPr>
          <p:cNvPr id="8" name="Picture 7" descr="ColorMapEdi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2667000"/>
            <a:ext cx="3733800" cy="5235437"/>
          </a:xfrm>
          <a:prstGeom prst="rect">
            <a:avLst/>
          </a:prstGeom>
        </p:spPr>
      </p:pic>
      <p:sp>
        <p:nvSpPr>
          <p:cNvPr id="9" name="Rectangle 8"/>
          <p:cNvSpPr/>
          <p:nvPr/>
        </p:nvSpPr>
        <p:spPr bwMode="auto">
          <a:xfrm>
            <a:off x="5867400" y="4343400"/>
            <a:ext cx="457200" cy="3810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656964022"/>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904966902"/>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2299715156"/>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1770159443"/>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Temporal Interpolator</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41668403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114029146"/>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984657806"/>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367229286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34855</TotalTime>
  <Words>6724</Words>
  <Application>Microsoft Office PowerPoint</Application>
  <PresentationFormat>On-screen Show (4:3)</PresentationFormat>
  <Paragraphs>1355</Paragraphs>
  <Slides>218</Slides>
  <Notes>157</Notes>
  <HiddenSlides>9</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218</vt:i4>
      </vt:variant>
    </vt:vector>
  </HeadingPairs>
  <TitlesOfParts>
    <vt:vector size="231" baseType="lpstr">
      <vt:lpstr>MS PGothic</vt:lpstr>
      <vt:lpstr>Arial</vt:lpstr>
      <vt:lpstr>Calibri</vt:lpstr>
      <vt:lpstr>Consolas</vt:lpstr>
      <vt:lpstr>Courier</vt:lpstr>
      <vt:lpstr>Helvetica</vt:lpstr>
      <vt:lpstr>Lucida Grande</vt:lpstr>
      <vt:lpstr>Tahoma</vt:lpstr>
      <vt:lpstr>Times</vt:lpstr>
      <vt:lpstr>Times New Roman</vt:lpstr>
      <vt:lpstr>Verdana</vt:lpstr>
      <vt:lpstr>Wingdings</vt:lpstr>
      <vt:lpstr>Default Design</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ParaView Architecture</vt:lpstr>
      <vt:lpstr>Standalone</vt:lpstr>
      <vt:lpstr>Client-Server</vt:lpstr>
      <vt:lpstr>Client-Render Server-Data Server</vt:lpstr>
      <vt:lpstr>Requirements for Installing ParaView Server</vt:lpstr>
      <vt:lpstr>Connecting to a ParaView Server</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Memory Inspector</vt:lpstr>
      <vt:lpstr>Rendering Modes</vt:lpstr>
      <vt:lpstr>Level of Detail (LOD)</vt:lpstr>
      <vt:lpstr>3D Rendering Parameters</vt:lpstr>
      <vt:lpstr>Parallel Rendering</vt:lpstr>
      <vt:lpstr>Parallel Rendering</vt:lpstr>
      <vt:lpstr>Tiled Displays</vt:lpstr>
      <vt:lpstr>Image Size LOD</vt:lpstr>
      <vt:lpstr>Parallel Rendering Parameters</vt:lpstr>
      <vt:lpstr>Parameters for Large Data</vt:lpstr>
      <vt:lpstr>Parameters for Low Bandwidth</vt:lpstr>
      <vt:lpstr>Parameters for High Latency</vt:lpstr>
      <vt:lpstr>PowerPoint Presentation</vt:lpstr>
      <vt:lpstr>Why In Situ?</vt:lpstr>
      <vt:lpstr>In Situ Analysis and Visualization</vt:lpstr>
      <vt:lpstr>Access to More Data</vt:lpstr>
      <vt:lpstr>ParaView GUI Plugin</vt:lpstr>
      <vt:lpstr>In Situ Demo – Load Plugin Step</vt:lpstr>
      <vt:lpstr>In Situ Demo – New Plugin Menus</vt:lpstr>
      <vt:lpstr>In Situ Demo – Adding in Writers</vt:lpstr>
      <vt:lpstr>In Situ Demo –  Exporting the Script</vt:lpstr>
      <vt:lpstr>In Situ Demo – Select Inputs</vt:lpstr>
      <vt:lpstr>In Situ Demo – Match Up Inputs</vt:lpstr>
      <vt:lpstr>In Situ Demo – Generating an Image</vt:lpstr>
      <vt:lpstr>ParaView Catalyst Modes</vt:lpstr>
      <vt:lpstr>PowerPoint Presentation</vt:lpstr>
      <vt:lpstr>Want to Learn More?</vt:lpstr>
      <vt:lpstr>PowerPoint Presentation</vt:lpstr>
      <vt:lpstr>Extract an Interactive Picture</vt:lpstr>
      <vt:lpstr>What Can Be Done?</vt:lpstr>
      <vt:lpstr>Interactive on What?</vt:lpstr>
      <vt:lpstr>How to Use It?</vt:lpstr>
      <vt:lpstr>What’s Next?</vt:lpstr>
      <vt:lpstr>SC 14 – Big Data Analysis Paper</vt:lpstr>
      <vt:lpstr>ParaView Web</vt:lpstr>
      <vt:lpstr>What’s That?</vt:lpstr>
      <vt:lpstr>What Can I Do With It?</vt:lpstr>
      <vt:lpstr>Where Can I Get It?</vt:lpstr>
      <vt:lpstr>Guides and Documentation</vt:lpstr>
      <vt:lpstr>Plugin Demo</vt:lpstr>
      <vt:lpstr>Thanks for Attending</vt:lpstr>
      <vt:lpstr>Other ParaView Activities at SC</vt:lpstr>
      <vt:lpstr>Talks at Kitware Booth (#1354)</vt:lpstr>
      <vt:lpstr>Talks at Kitware Booth (#1354)</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358</cp:revision>
  <cp:lastPrinted>2014-08-29T17:58:24Z</cp:lastPrinted>
  <dcterms:created xsi:type="dcterms:W3CDTF">2010-07-16T17:07:32Z</dcterms:created>
  <dcterms:modified xsi:type="dcterms:W3CDTF">2016-07-28T23:44:30Z</dcterms:modified>
</cp:coreProperties>
</file>