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charts/chart1.xml" ContentType="application/vnd.openxmlformats-officedocument.drawingml.chart+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5"/>
  </p:notesMasterIdLst>
  <p:handoutMasterIdLst>
    <p:handoutMasterId r:id="rId236"/>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573" r:id="rId17"/>
    <p:sldId id="267"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630" r:id="rId34"/>
    <p:sldId id="631" r:id="rId35"/>
    <p:sldId id="632" r:id="rId36"/>
    <p:sldId id="633" r:id="rId37"/>
    <p:sldId id="634" r:id="rId38"/>
    <p:sldId id="635" r:id="rId39"/>
    <p:sldId id="636"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57" r:id="rId61"/>
    <p:sldId id="658" r:id="rId62"/>
    <p:sldId id="659" r:id="rId63"/>
    <p:sldId id="660" r:id="rId64"/>
    <p:sldId id="661" r:id="rId65"/>
    <p:sldId id="662" r:id="rId66"/>
    <p:sldId id="663" r:id="rId67"/>
    <p:sldId id="664" r:id="rId68"/>
    <p:sldId id="665" r:id="rId69"/>
    <p:sldId id="666" r:id="rId70"/>
    <p:sldId id="732" r:id="rId71"/>
    <p:sldId id="667" r:id="rId72"/>
    <p:sldId id="668" r:id="rId73"/>
    <p:sldId id="669" r:id="rId74"/>
    <p:sldId id="670" r:id="rId75"/>
    <p:sldId id="671" r:id="rId76"/>
    <p:sldId id="672" r:id="rId77"/>
    <p:sldId id="673" r:id="rId78"/>
    <p:sldId id="674" r:id="rId79"/>
    <p:sldId id="675" r:id="rId80"/>
    <p:sldId id="676" r:id="rId81"/>
    <p:sldId id="733" r:id="rId82"/>
    <p:sldId id="734" r:id="rId83"/>
    <p:sldId id="735" r:id="rId84"/>
    <p:sldId id="736" r:id="rId85"/>
    <p:sldId id="737" r:id="rId86"/>
    <p:sldId id="738" r:id="rId87"/>
    <p:sldId id="739" r:id="rId88"/>
    <p:sldId id="677" r:id="rId89"/>
    <p:sldId id="678" r:id="rId90"/>
    <p:sldId id="679" r:id="rId91"/>
    <p:sldId id="680" r:id="rId92"/>
    <p:sldId id="681" r:id="rId93"/>
    <p:sldId id="682" r:id="rId94"/>
    <p:sldId id="683" r:id="rId95"/>
    <p:sldId id="684" r:id="rId96"/>
    <p:sldId id="685" r:id="rId97"/>
    <p:sldId id="686" r:id="rId98"/>
    <p:sldId id="687" r:id="rId99"/>
    <p:sldId id="688" r:id="rId100"/>
    <p:sldId id="689" r:id="rId101"/>
    <p:sldId id="690" r:id="rId102"/>
    <p:sldId id="691" r:id="rId103"/>
    <p:sldId id="692" r:id="rId104"/>
    <p:sldId id="693" r:id="rId105"/>
    <p:sldId id="694" r:id="rId106"/>
    <p:sldId id="695" r:id="rId107"/>
    <p:sldId id="696" r:id="rId108"/>
    <p:sldId id="697" r:id="rId109"/>
    <p:sldId id="698" r:id="rId110"/>
    <p:sldId id="699" r:id="rId111"/>
    <p:sldId id="700" r:id="rId112"/>
    <p:sldId id="701" r:id="rId113"/>
    <p:sldId id="702" r:id="rId114"/>
    <p:sldId id="703" r:id="rId115"/>
    <p:sldId id="704" r:id="rId116"/>
    <p:sldId id="705" r:id="rId117"/>
    <p:sldId id="706" r:id="rId118"/>
    <p:sldId id="707" r:id="rId119"/>
    <p:sldId id="708" r:id="rId120"/>
    <p:sldId id="709" r:id="rId121"/>
    <p:sldId id="710" r:id="rId122"/>
    <p:sldId id="711" r:id="rId123"/>
    <p:sldId id="712" r:id="rId124"/>
    <p:sldId id="713" r:id="rId125"/>
    <p:sldId id="714" r:id="rId126"/>
    <p:sldId id="521" r:id="rId127"/>
    <p:sldId id="715" r:id="rId128"/>
    <p:sldId id="716" r:id="rId129"/>
    <p:sldId id="717" r:id="rId130"/>
    <p:sldId id="718" r:id="rId131"/>
    <p:sldId id="719" r:id="rId132"/>
    <p:sldId id="720" r:id="rId133"/>
    <p:sldId id="721" r:id="rId134"/>
    <p:sldId id="722" r:id="rId135"/>
    <p:sldId id="723" r:id="rId136"/>
    <p:sldId id="724" r:id="rId137"/>
    <p:sldId id="725" r:id="rId138"/>
    <p:sldId id="726" r:id="rId139"/>
    <p:sldId id="727" r:id="rId140"/>
    <p:sldId id="728" r:id="rId141"/>
    <p:sldId id="729" r:id="rId142"/>
    <p:sldId id="730" r:id="rId143"/>
    <p:sldId id="731" r:id="rId144"/>
    <p:sldId id="335" r:id="rId145"/>
    <p:sldId id="336" r:id="rId146"/>
    <p:sldId id="337" r:id="rId147"/>
    <p:sldId id="338" r:id="rId148"/>
    <p:sldId id="381" r:id="rId149"/>
    <p:sldId id="478" r:id="rId150"/>
    <p:sldId id="566" r:id="rId151"/>
    <p:sldId id="577" r:id="rId152"/>
    <p:sldId id="578" r:id="rId153"/>
    <p:sldId id="579" r:id="rId154"/>
    <p:sldId id="580" r:id="rId155"/>
    <p:sldId id="581" r:id="rId156"/>
    <p:sldId id="582" r:id="rId157"/>
    <p:sldId id="583" r:id="rId158"/>
    <p:sldId id="584" r:id="rId159"/>
    <p:sldId id="339" r:id="rId160"/>
    <p:sldId id="340" r:id="rId161"/>
    <p:sldId id="341" r:id="rId162"/>
    <p:sldId id="342" r:id="rId163"/>
    <p:sldId id="343" r:id="rId164"/>
    <p:sldId id="585" r:id="rId165"/>
    <p:sldId id="344" r:id="rId166"/>
    <p:sldId id="589" r:id="rId167"/>
    <p:sldId id="590" r:id="rId168"/>
    <p:sldId id="591" r:id="rId169"/>
    <p:sldId id="592" r:id="rId170"/>
    <p:sldId id="594" r:id="rId171"/>
    <p:sldId id="593" r:id="rId172"/>
    <p:sldId id="595" r:id="rId173"/>
    <p:sldId id="605" r:id="rId174"/>
    <p:sldId id="596" r:id="rId175"/>
    <p:sldId id="598" r:id="rId176"/>
    <p:sldId id="597" r:id="rId177"/>
    <p:sldId id="599" r:id="rId178"/>
    <p:sldId id="350" r:id="rId179"/>
    <p:sldId id="351" r:id="rId180"/>
    <p:sldId id="352" r:id="rId181"/>
    <p:sldId id="353" r:id="rId182"/>
    <p:sldId id="354" r:id="rId183"/>
    <p:sldId id="355" r:id="rId184"/>
    <p:sldId id="356" r:id="rId185"/>
    <p:sldId id="357" r:id="rId186"/>
    <p:sldId id="358" r:id="rId187"/>
    <p:sldId id="359" r:id="rId188"/>
    <p:sldId id="360" r:id="rId189"/>
    <p:sldId id="361" r:id="rId190"/>
    <p:sldId id="362" r:id="rId191"/>
    <p:sldId id="363" r:id="rId192"/>
    <p:sldId id="364" r:id="rId193"/>
    <p:sldId id="365" r:id="rId194"/>
    <p:sldId id="366" r:id="rId195"/>
    <p:sldId id="367" r:id="rId196"/>
    <p:sldId id="600" r:id="rId197"/>
    <p:sldId id="613" r:id="rId198"/>
    <p:sldId id="368" r:id="rId199"/>
    <p:sldId id="369" r:id="rId200"/>
    <p:sldId id="370" r:id="rId201"/>
    <p:sldId id="451" r:id="rId202"/>
    <p:sldId id="374" r:id="rId203"/>
    <p:sldId id="375" r:id="rId204"/>
    <p:sldId id="473" r:id="rId205"/>
    <p:sldId id="474" r:id="rId206"/>
    <p:sldId id="534" r:id="rId207"/>
    <p:sldId id="535" r:id="rId208"/>
    <p:sldId id="606" r:id="rId209"/>
    <p:sldId id="610" r:id="rId210"/>
    <p:sldId id="609" r:id="rId211"/>
    <p:sldId id="537" r:id="rId212"/>
    <p:sldId id="607" r:id="rId213"/>
    <p:sldId id="611" r:id="rId214"/>
    <p:sldId id="608" r:id="rId215"/>
    <p:sldId id="612" r:id="rId216"/>
    <p:sldId id="601" r:id="rId217"/>
    <p:sldId id="602" r:id="rId218"/>
    <p:sldId id="538" r:id="rId219"/>
    <p:sldId id="539" r:id="rId220"/>
    <p:sldId id="540" r:id="rId221"/>
    <p:sldId id="603" r:id="rId222"/>
    <p:sldId id="541" r:id="rId223"/>
    <p:sldId id="542" r:id="rId224"/>
    <p:sldId id="543" r:id="rId225"/>
    <p:sldId id="545" r:id="rId226"/>
    <p:sldId id="604" r:id="rId227"/>
    <p:sldId id="546" r:id="rId228"/>
    <p:sldId id="548" r:id="rId229"/>
    <p:sldId id="376" r:id="rId230"/>
    <p:sldId id="377" r:id="rId231"/>
    <p:sldId id="378" r:id="rId232"/>
    <p:sldId id="379" r:id="rId233"/>
    <p:sldId id="380" r:id="rId23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B0B5"/>
    <a:srgbClr val="FEB2B4"/>
    <a:srgbClr val="D30AA5"/>
    <a:srgbClr val="A2AB00"/>
    <a:srgbClr val="730000"/>
    <a:srgbClr val="043504"/>
    <a:srgbClr val="0099CC"/>
    <a:srgbClr val="42317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39" autoAdjust="0"/>
    <p:restoredTop sz="94666"/>
  </p:normalViewPr>
  <p:slideViewPr>
    <p:cSldViewPr>
      <p:cViewPr varScale="1">
        <p:scale>
          <a:sx n="123" d="100"/>
          <a:sy n="123" d="100"/>
        </p:scale>
        <p:origin x="102" y="144"/>
      </p:cViewPr>
      <p:guideLst>
        <p:guide orient="horz" pos="110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499147776"/>
        <c:axId val="1489396288"/>
      </c:barChart>
      <c:catAx>
        <c:axId val="1499147776"/>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a:t>
                </a:r>
                <a:r>
                  <a:rPr lang="en-US" sz="1400" dirty="0" smtClean="0"/>
                  <a:t>ores</a:t>
                </a:r>
                <a:endParaRPr lang="en-US" sz="1400" dirty="0"/>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9396288"/>
        <c:crosses val="autoZero"/>
        <c:auto val="1"/>
        <c:lblAlgn val="ctr"/>
        <c:lblOffset val="100"/>
        <c:tickLblSkip val="1"/>
        <c:tickMarkSkip val="1"/>
        <c:noMultiLvlLbl val="0"/>
      </c:catAx>
      <c:valAx>
        <c:axId val="1489396288"/>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smtClean="0"/>
                  <a:t>Seconds per Time Step</a:t>
                </a:r>
                <a:endParaRPr lang="en-US" sz="1400" dirty="0"/>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99147776"/>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smtClean="0"/>
          </a:p>
          <a:p>
            <a:r>
              <a:rPr lang="en-US" dirty="0" smtClean="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smtClean="0"/>
              <a:t>Lustre</a:t>
            </a:r>
            <a:r>
              <a:rPr lang="en-US" dirty="0" smtClean="0"/>
              <a:t> </a:t>
            </a:r>
            <a:r>
              <a:rPr lang="en-US" dirty="0" err="1" smtClean="0"/>
              <a:t>filesystem</a:t>
            </a:r>
            <a:r>
              <a:rPr lang="en-US" dirty="0" smtClean="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208</a:t>
            </a:fld>
            <a:endParaRPr lang="en-US"/>
          </a:p>
        </p:txBody>
      </p:sp>
    </p:spTree>
    <p:extLst>
      <p:ext uri="{BB962C8B-B14F-4D97-AF65-F5344CB8AC3E}">
        <p14:creationId xmlns:p14="http://schemas.microsoft.com/office/powerpoint/2010/main" val="14528484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407438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solidFill>
                  <a:schemeClr val="tx2"/>
                </a:solidFill>
              </a:rPr>
              <a:t>Costs of</a:t>
            </a:r>
            <a:r>
              <a:rPr lang="en-US" i="1" dirty="0" smtClean="0">
                <a:solidFill>
                  <a:schemeClr val="tx2"/>
                </a:solidFill>
              </a:rPr>
              <a:t> in situ </a:t>
            </a:r>
            <a:r>
              <a:rPr lang="en-US" i="0" dirty="0" smtClean="0">
                <a:solidFill>
                  <a:schemeClr val="tx2"/>
                </a:solidFill>
              </a:rPr>
              <a:t>X</a:t>
            </a:r>
            <a:r>
              <a:rPr lang="en-US" dirty="0" smtClean="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210</a:t>
            </a:fld>
            <a:endParaRPr lang="en-US"/>
          </a:p>
        </p:txBody>
      </p:sp>
    </p:spTree>
    <p:extLst>
      <p:ext uri="{BB962C8B-B14F-4D97-AF65-F5344CB8AC3E}">
        <p14:creationId xmlns:p14="http://schemas.microsoft.com/office/powerpoint/2010/main" val="14455302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MPAS-O simulation</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6521510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XRAGE</a:t>
            </a:r>
            <a:r>
              <a:rPr lang="en-US" sz="1200" baseline="0" dirty="0" smtClean="0"/>
              <a:t> </a:t>
            </a:r>
            <a:r>
              <a:rPr lang="en-US" sz="1200" dirty="0" smtClean="0"/>
              <a:t>Cx60j with basic </a:t>
            </a:r>
            <a:r>
              <a:rPr lang="en-US" sz="1200" i="1" dirty="0" smtClean="0"/>
              <a:t>In Situ </a:t>
            </a:r>
            <a:r>
              <a:rPr lang="en-US" sz="1200" dirty="0" smtClean="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214</a:t>
            </a:fld>
            <a:endParaRPr lang="en-US"/>
          </a:p>
        </p:txBody>
      </p:sp>
    </p:spTree>
    <p:extLst>
      <p:ext uri="{BB962C8B-B14F-4D97-AF65-F5344CB8AC3E}">
        <p14:creationId xmlns:p14="http://schemas.microsoft.com/office/powerpoint/2010/main" val="264937444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Most of the day</a:t>
            </a:r>
            <a:r>
              <a:rPr lang="en-US" baseline="0" dirty="0" smtClean="0"/>
              <a:t> is focused on the Developer perspective</a:t>
            </a:r>
          </a:p>
          <a:p>
            <a:r>
              <a:rPr lang="en-US" baseline="0" dirty="0" smtClean="0"/>
              <a:t>How do you implement these technologies into a simulation</a:t>
            </a:r>
          </a:p>
        </p:txBody>
      </p:sp>
    </p:spTree>
    <p:extLst>
      <p:ext uri="{BB962C8B-B14F-4D97-AF65-F5344CB8AC3E}">
        <p14:creationId xmlns:p14="http://schemas.microsoft.com/office/powerpoint/2010/main" val="42060363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4228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89595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752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39.png"/></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39.png"/></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95.png"/></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1.emf"/><Relationship Id="rId4" Type="http://schemas.openxmlformats.org/officeDocument/2006/relationships/image" Target="../media/image39.png"/></Relationships>
</file>

<file path=ppt/slides/_rels/slide11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1.emf"/></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41.emf"/></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5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paraview.org/paraview-guide/"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 Id="rId9" Type="http://schemas.openxmlformats.org/officeDocument/2006/relationships/image" Target="../media/image36.png"/></Relationships>
</file>

<file path=ppt/slides/_rels/slide15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5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79.png"/><Relationship Id="rId11" Type="http://schemas.openxmlformats.org/officeDocument/2006/relationships/image" Target="../media/image183.png"/><Relationship Id="rId5" Type="http://schemas.openxmlformats.org/officeDocument/2006/relationships/image" Target="../media/image178.png"/><Relationship Id="rId10" Type="http://schemas.openxmlformats.org/officeDocument/2006/relationships/image" Target="../media/image182.png"/><Relationship Id="rId4" Type="http://schemas.openxmlformats.org/officeDocument/2006/relationships/image" Target="../media/image177.png"/><Relationship Id="rId9" Type="http://schemas.openxmlformats.org/officeDocument/2006/relationships/image" Target="../media/image175.png"/></Relationships>
</file>

<file path=ppt/slides/_rels/slide15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6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jpg"/></Relationships>
</file>

<file path=ppt/slides/_rels/slide17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5.xml"/><Relationship Id="rId1" Type="http://schemas.openxmlformats.org/officeDocument/2006/relationships/slideLayout" Target="../slideLayouts/slideLayout4.xml"/><Relationship Id="rId5" Type="http://schemas.openxmlformats.org/officeDocument/2006/relationships/image" Target="../media/image215.png"/><Relationship Id="rId4" Type="http://schemas.openxmlformats.org/officeDocument/2006/relationships/image" Target="../media/image214.png"/></Relationships>
</file>

<file path=ppt/slides/_rels/slide19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217.png"/></Relationships>
</file>

<file path=ppt/slides/_rels/slide192.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218.png"/><Relationship Id="rId7" Type="http://schemas.openxmlformats.org/officeDocument/2006/relationships/image" Target="../media/image104.png"/><Relationship Id="rId2" Type="http://schemas.openxmlformats.org/officeDocument/2006/relationships/notesSlide" Target="../notesSlides/notesSlide137.xml"/><Relationship Id="rId1" Type="http://schemas.openxmlformats.org/officeDocument/2006/relationships/slideLayout" Target="../slideLayouts/slideLayout4.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107.emf"/></Relationships>
</file>

<file path=ppt/slides/_rels/slide19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20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238.jpeg"/><Relationship Id="rId4" Type="http://schemas.openxmlformats.org/officeDocument/2006/relationships/image" Target="../media/image237.jpeg"/></Relationships>
</file>

<file path=ppt/slides/_rels/slide20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notesSlide" Target="../notesSlides/notesSlide149.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4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4.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248.jpeg"/></Relationships>
</file>

<file path=ppt/slides/_rels/slide2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49.png"/><Relationship Id="rId7" Type="http://schemas.openxmlformats.org/officeDocument/2006/relationships/image" Target="../media/image241.png"/><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image" Target="../media/image240.png"/><Relationship Id="rId5" Type="http://schemas.openxmlformats.org/officeDocument/2006/relationships/image" Target="../media/image239.png"/><Relationship Id="rId10" Type="http://schemas.microsoft.com/office/2007/relationships/hdphoto" Target="../media/hdphoto1.wdp"/><Relationship Id="rId4" Type="http://schemas.openxmlformats.org/officeDocument/2006/relationships/image" Target="../media/image171.png"/><Relationship Id="rId9" Type="http://schemas.openxmlformats.org/officeDocument/2006/relationships/image" Target="../media/image243.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255.png"/><Relationship Id="rId4" Type="http://schemas.openxmlformats.org/officeDocument/2006/relationships/image" Target="../media/image254.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8.xml"/><Relationship Id="rId1" Type="http://schemas.openxmlformats.org/officeDocument/2006/relationships/slideLayout" Target="../slideLayouts/slideLayout4.xml"/><Relationship Id="rId4" Type="http://schemas.openxmlformats.org/officeDocument/2006/relationships/image" Target="../media/image253.png"/></Relationships>
</file>

<file path=ppt/slides/_rels/slide22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5.png"/></Relationships>
</file>

<file path=ppt/slides/_rels/slide22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hyperlink" Target="https://github.com/acbauer/CatalystExampleCode" TargetMode="External"/><Relationship Id="rId4" Type="http://schemas.openxmlformats.org/officeDocument/2006/relationships/hyperlink" Target="http://catalyst.paraview.org/"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image" Target="../media/image3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image" Target="../media/image3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28.png"/><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8.png"/></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2016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14, 2016</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2015-7814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a:t>
            </a:r>
            <a:r>
              <a:rPr lang="en-US" sz="2400" dirty="0" smtClean="0">
                <a:ea typeface="ＭＳ Ｐゴシック" pitchFamily="-107" charset="-128"/>
              </a:rPr>
              <a:t>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a:t>
            </a:r>
            <a:r>
              <a:rPr lang="en-US" sz="2400" dirty="0" smtClean="0">
                <a:ea typeface="ＭＳ Ｐゴシック" pitchFamily="-107" charset="-128"/>
              </a:rPr>
              <a:t>4.0 released in June 2013</a:t>
            </a:r>
            <a:r>
              <a:rPr lang="en-US" sz="2400" dirty="0" smtClean="0">
                <a:ea typeface="ＭＳ Ｐゴシック" pitchFamily="-107" charset="-128"/>
              </a:rPr>
              <a:t>.</a:t>
            </a:r>
          </a:p>
          <a:p>
            <a:pPr lvl="1"/>
            <a:r>
              <a:rPr lang="en-US" sz="2200" dirty="0" smtClean="0">
                <a:ea typeface="ＭＳ Ｐゴシック" pitchFamily="-107" charset="-128"/>
              </a:rPr>
              <a:t>Properties panel redesign for smoother interaction.</a:t>
            </a:r>
            <a:endParaRPr lang="en-US" sz="2200" dirty="0" smtClean="0">
              <a:ea typeface="ＭＳ Ｐゴシック" pitchFamily="-107" charset="-128"/>
            </a:endParaRPr>
          </a:p>
          <a:p>
            <a:r>
              <a:rPr lang="en-US" sz="2400" dirty="0" smtClean="0">
                <a:ea typeface="ＭＳ Ｐゴシック" pitchFamily="-107" charset="-128"/>
              </a:rPr>
              <a:t>ParaView 5.0 released in January 2016</a:t>
            </a:r>
            <a:r>
              <a:rPr lang="en-US" sz="2400" dirty="0" smtClean="0">
                <a:ea typeface="ＭＳ Ｐゴシック" pitchFamily="-107" charset="-128"/>
              </a:rPr>
              <a:t>.</a:t>
            </a:r>
          </a:p>
          <a:p>
            <a:pPr lvl="1"/>
            <a:r>
              <a:rPr lang="en-US" sz="2200" dirty="0" smtClean="0">
                <a:ea typeface="ＭＳ Ｐゴシック" pitchFamily="-107" charset="-128"/>
              </a:rPr>
              <a:t>Updated to OpenGL 3.2 features. Huge performance improvements.</a:t>
            </a:r>
            <a:endParaRPr lang="en-US" sz="2200"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p>
          <a:p>
            <a:pPr marL="685800" indent="-514350">
              <a:buFont typeface="+mj-lt"/>
              <a:buAutoNum type="arabicPeriod"/>
            </a:pPr>
            <a:endParaRPr lang="en-US" sz="2000" dirty="0" smtClean="0"/>
          </a:p>
          <a:p>
            <a:pPr marL="171450" indent="0">
              <a:buNone/>
            </a:pPr>
            <a:r>
              <a:rPr lang="en-US" sz="2400" dirty="0" smtClean="0">
                <a:latin typeface="Courier"/>
                <a:cs typeface="Courier"/>
              </a:rPr>
              <a:t>reader = </a:t>
            </a:r>
            <a:r>
              <a:rPr lang="en-US" sz="2400" dirty="0" err="1" smtClean="0">
                <a:latin typeface="Courier"/>
                <a:cs typeface="Courier"/>
              </a:rPr>
              <a:t>OpenDataFile</a:t>
            </a:r>
            <a:r>
              <a:rPr lang="en-US" sz="2400" dirty="0" smtClean="0">
                <a:latin typeface="Courier"/>
                <a:cs typeface="Courier"/>
              </a:rPr>
              <a:t>(</a:t>
            </a:r>
          </a:p>
          <a:p>
            <a:pPr marL="171450" indent="0">
              <a:buNone/>
            </a:pPr>
            <a:r>
              <a:rPr lang="en-US" sz="2400" dirty="0">
                <a:latin typeface="Courier"/>
                <a:cs typeface="Courier"/>
              </a:rPr>
              <a:t> </a:t>
            </a:r>
            <a:r>
              <a:rPr lang="en-US" sz="2400" dirty="0" smtClean="0">
                <a:latin typeface="Courier"/>
                <a:cs typeface="Courier"/>
              </a:rPr>
              <a:t>            </a:t>
            </a:r>
            <a:r>
              <a:rPr lang="en-US" sz="2400" dirty="0">
                <a:latin typeface="Courier"/>
                <a:cs typeface="Courier"/>
              </a:rPr>
              <a:t>'&lt;</a:t>
            </a:r>
            <a:r>
              <a:rPr lang="en-US" sz="2400" dirty="0" smtClean="0">
                <a:latin typeface="Courier"/>
                <a:cs typeface="Courier"/>
              </a:rPr>
              <a:t>path&gt;/</a:t>
            </a:r>
            <a:r>
              <a:rPr lang="en-US" sz="2400" dirty="0">
                <a:latin typeface="Courier"/>
                <a:cs typeface="Courier"/>
              </a:rPr>
              <a:t>disk_out_ref.ex2')</a:t>
            </a:r>
            <a:endParaRPr lang="en-US" sz="2400" dirty="0" smtClean="0">
              <a:latin typeface="Courier"/>
              <a:cs typeface="Courier"/>
            </a:endParaRP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endParaRPr lang="en-US" sz="2400" dirty="0">
              <a:latin typeface="Courier"/>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The </a:t>
            </a:r>
            <a:r>
              <a:rPr lang="en-US" dirty="0" smtClean="0">
                <a:ea typeface="ＭＳ Ｐゴシック" pitchFamily="-107" charset="-128"/>
              </a:rPr>
              <a:t>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extLst>
      <p:ext uri="{BB962C8B-B14F-4D97-AF65-F5344CB8AC3E}">
        <p14:creationId xmlns:p14="http://schemas.microsoft.com/office/powerpoint/2010/main" val="1799880728"/>
      </p:ext>
    </p:extLst>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Why </a:t>
            </a:r>
            <a:r>
              <a:rPr lang="en-US" i="1" dirty="0" smtClean="0"/>
              <a:t>In Situ</a:t>
            </a:r>
            <a:r>
              <a:rPr lang="en-US" dirty="0" smtClean="0"/>
              <a:t>?</a:t>
            </a:r>
            <a:endParaRPr lang="en-US" dirty="0"/>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smtClean="0"/>
              <a:t>Need a supercomputer to analyze results from a hero run</a:t>
            </a:r>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sp>
        <p:nvSpPr>
          <p:cNvPr id="5" name="Slide Number Placeholder 4"/>
          <p:cNvSpPr>
            <a:spLocks noGrp="1"/>
          </p:cNvSpPr>
          <p:nvPr>
            <p:ph type="sldNum" sz="quarter" idx="4294967295"/>
          </p:nvPr>
        </p:nvSpPr>
        <p:spPr>
          <a:xfrm>
            <a:off x="7010400" y="6454775"/>
            <a:ext cx="2133600" cy="365125"/>
          </a:xfrm>
          <a:prstGeom prst="rect">
            <a:avLst/>
          </a:prstGeom>
        </p:spPr>
        <p:txBody>
          <a:bodyPr/>
          <a:lstStyle/>
          <a:p>
            <a:pPr>
              <a:defRPr/>
            </a:pPr>
            <a:fld id="{8F76E1A2-C64F-4918-8EFD-021E0B462136}" type="slidenum">
              <a:rPr lang="en-US" smtClean="0"/>
              <a:pPr>
                <a:defRPr/>
              </a:pPr>
              <a:t>208</a:t>
            </a:fld>
            <a:endParaRPr lang="en-US" dirty="0"/>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38359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351933378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r>
              <a:rPr lang="en-US" dirty="0" smtClean="0">
                <a:ea typeface="ＭＳ Ｐゴシック" pitchFamily="-107" charset="-128"/>
              </a:rPr>
              <a:t>.</a:t>
            </a:r>
          </a:p>
          <a:p>
            <a:pPr lvl="1"/>
            <a:r>
              <a:rPr lang="en-US" dirty="0" smtClean="0">
                <a:ea typeface="ＭＳ Ｐゴシック" pitchFamily="-107" charset="-128"/>
              </a:rPr>
              <a:t>Also try holding down x, y, or z.</a:t>
            </a:r>
            <a:endParaRPr lang="en-US" dirty="0" smtClean="0">
              <a:ea typeface="ＭＳ Ｐゴシック" pitchFamily="-107" charset="-128"/>
            </a:endParaRP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Reduced File IO Costs</a:t>
            </a:r>
            <a:endParaRPr lang="en-US" dirty="0">
              <a:solidFill>
                <a:schemeClr val="tx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989554252"/>
              </p:ext>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smtClean="0"/>
                        <a:t>Time of Processing</a:t>
                      </a:r>
                      <a:endParaRPr lang="en-US" sz="2000" dirty="0"/>
                    </a:p>
                  </a:txBody>
                  <a:tcPr/>
                </a:tc>
                <a:tc>
                  <a:txBody>
                    <a:bodyPr/>
                    <a:lstStyle/>
                    <a:p>
                      <a:r>
                        <a:rPr lang="en-US" sz="2000" dirty="0" smtClean="0"/>
                        <a:t>Type of File</a:t>
                      </a:r>
                      <a:endParaRPr lang="en-US" sz="2000" dirty="0"/>
                    </a:p>
                  </a:txBody>
                  <a:tcPr/>
                </a:tc>
                <a:tc>
                  <a:txBody>
                    <a:bodyPr/>
                    <a:lstStyle/>
                    <a:p>
                      <a:r>
                        <a:rPr lang="en-US" sz="2000" dirty="0" smtClean="0"/>
                        <a:t>Size per</a:t>
                      </a:r>
                      <a:r>
                        <a:rPr lang="en-US" sz="2000" baseline="0" dirty="0" smtClean="0"/>
                        <a:t> File</a:t>
                      </a:r>
                      <a:endParaRPr lang="en-US" sz="2000" dirty="0"/>
                    </a:p>
                  </a:txBody>
                  <a:tcPr/>
                </a:tc>
                <a:tc>
                  <a:txBody>
                    <a:bodyPr/>
                    <a:lstStyle/>
                    <a:p>
                      <a:r>
                        <a:rPr lang="en-US" sz="2000" dirty="0" smtClean="0"/>
                        <a:t>Size per 1000 time</a:t>
                      </a:r>
                      <a:r>
                        <a:rPr lang="en-US" sz="2000" baseline="0" dirty="0" smtClean="0"/>
                        <a:t> steps</a:t>
                      </a:r>
                      <a:endParaRPr lang="en-US" sz="2000" dirty="0"/>
                    </a:p>
                  </a:txBody>
                  <a:tcPr/>
                </a:tc>
                <a:tc>
                  <a:txBody>
                    <a:bodyPr/>
                    <a:lstStyle/>
                    <a:p>
                      <a:r>
                        <a:rPr lang="en-US" sz="2000" dirty="0" smtClean="0"/>
                        <a:t>Time per File</a:t>
                      </a:r>
                      <a:r>
                        <a:rPr lang="en-US" sz="2000" baseline="0" dirty="0" smtClean="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smtClean="0"/>
                        <a:t>Post</a:t>
                      </a:r>
                      <a:endParaRPr lang="en-US" sz="2000" dirty="0"/>
                    </a:p>
                  </a:txBody>
                  <a:tcPr/>
                </a:tc>
                <a:tc>
                  <a:txBody>
                    <a:bodyPr/>
                    <a:lstStyle/>
                    <a:p>
                      <a:r>
                        <a:rPr lang="en-US" sz="2000" dirty="0" smtClean="0"/>
                        <a:t>Restart</a:t>
                      </a:r>
                      <a:endParaRPr lang="en-US" sz="2000" dirty="0"/>
                    </a:p>
                  </a:txBody>
                  <a:tcPr/>
                </a:tc>
                <a:tc>
                  <a:txBody>
                    <a:bodyPr/>
                    <a:lstStyle/>
                    <a:p>
                      <a:r>
                        <a:rPr lang="en-US" sz="2000" dirty="0" smtClean="0"/>
                        <a:t>1,300 MB</a:t>
                      </a:r>
                      <a:endParaRPr lang="en-US" sz="2000" dirty="0"/>
                    </a:p>
                  </a:txBody>
                  <a:tcPr/>
                </a:tc>
                <a:tc>
                  <a:txBody>
                    <a:bodyPr/>
                    <a:lstStyle/>
                    <a:p>
                      <a:r>
                        <a:rPr lang="en-US" sz="2000" dirty="0" smtClean="0"/>
                        <a:t>1,300,000 MB</a:t>
                      </a:r>
                      <a:endParaRPr lang="en-US" sz="2000" dirty="0"/>
                    </a:p>
                  </a:txBody>
                  <a:tcPr/>
                </a:tc>
                <a:tc>
                  <a:txBody>
                    <a:bodyPr/>
                    <a:lstStyle/>
                    <a:p>
                      <a:r>
                        <a:rPr lang="en-US" sz="2000" dirty="0" smtClean="0"/>
                        <a:t>1-20</a:t>
                      </a:r>
                      <a:r>
                        <a:rPr lang="en-US" sz="2000" baseline="0" dirty="0" smtClean="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smtClean="0"/>
                        <a:t>Post</a:t>
                      </a:r>
                      <a:endParaRPr lang="en-US" sz="2000" dirty="0"/>
                    </a:p>
                  </a:txBody>
                  <a:tcPr/>
                </a:tc>
                <a:tc>
                  <a:txBody>
                    <a:bodyPr/>
                    <a:lstStyle/>
                    <a:p>
                      <a:r>
                        <a:rPr lang="en-US" sz="2000" dirty="0" err="1" smtClean="0"/>
                        <a:t>Ensight</a:t>
                      </a:r>
                      <a:r>
                        <a:rPr lang="en-US" sz="2000" dirty="0" smtClean="0"/>
                        <a:t> Dump</a:t>
                      </a:r>
                      <a:endParaRPr lang="en-US" sz="2000" dirty="0"/>
                    </a:p>
                  </a:txBody>
                  <a:tcPr/>
                </a:tc>
                <a:tc>
                  <a:txBody>
                    <a:bodyPr/>
                    <a:lstStyle/>
                    <a:p>
                      <a:r>
                        <a:rPr lang="en-US" sz="2000" dirty="0" smtClean="0"/>
                        <a:t>200</a:t>
                      </a:r>
                      <a:r>
                        <a:rPr lang="en-US" sz="2000" baseline="0" dirty="0" smtClean="0"/>
                        <a:t> MB</a:t>
                      </a:r>
                      <a:endParaRPr lang="en-US" sz="2000" dirty="0"/>
                    </a:p>
                  </a:txBody>
                  <a:tcPr/>
                </a:tc>
                <a:tc>
                  <a:txBody>
                    <a:bodyPr/>
                    <a:lstStyle/>
                    <a:p>
                      <a:r>
                        <a:rPr lang="en-US" sz="2000" dirty="0" smtClean="0"/>
                        <a:t>200,000 MB</a:t>
                      </a:r>
                      <a:endParaRPr lang="en-US" sz="2000" dirty="0"/>
                    </a:p>
                  </a:txBody>
                  <a:tcPr/>
                </a:tc>
                <a:tc>
                  <a:txBody>
                    <a:bodyPr/>
                    <a:lstStyle/>
                    <a:p>
                      <a:r>
                        <a:rPr lang="en-US" sz="2000" dirty="0" smtClean="0"/>
                        <a:t>&gt;</a:t>
                      </a:r>
                      <a:r>
                        <a:rPr lang="en-US" sz="2000" baseline="0" dirty="0" smtClean="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smtClean="0"/>
                        <a:t>In Situ </a:t>
                      </a:r>
                      <a:endParaRPr lang="en-US" sz="2000" i="1" dirty="0"/>
                    </a:p>
                  </a:txBody>
                  <a:tcPr/>
                </a:tc>
                <a:tc>
                  <a:txBody>
                    <a:bodyPr/>
                    <a:lstStyle/>
                    <a:p>
                      <a:r>
                        <a:rPr lang="en-US" sz="2000" dirty="0" smtClean="0"/>
                        <a:t>PNG</a:t>
                      </a:r>
                      <a:endParaRPr lang="en-US" sz="2000" dirty="0"/>
                    </a:p>
                  </a:txBody>
                  <a:tcPr/>
                </a:tc>
                <a:tc>
                  <a:txBody>
                    <a:bodyPr/>
                    <a:lstStyle/>
                    <a:p>
                      <a:r>
                        <a:rPr lang="en-US" sz="2000" dirty="0" smtClean="0"/>
                        <a:t>.25 MB</a:t>
                      </a:r>
                      <a:endParaRPr lang="en-US" sz="2000" dirty="0"/>
                    </a:p>
                  </a:txBody>
                  <a:tcPr/>
                </a:tc>
                <a:tc>
                  <a:txBody>
                    <a:bodyPr/>
                    <a:lstStyle/>
                    <a:p>
                      <a:r>
                        <a:rPr lang="en-US" sz="2000" dirty="0" smtClean="0"/>
                        <a:t>250 MB</a:t>
                      </a:r>
                      <a:endParaRPr lang="en-US" sz="2000" dirty="0"/>
                    </a:p>
                  </a:txBody>
                  <a:tcPr/>
                </a:tc>
                <a:tc>
                  <a:txBody>
                    <a:bodyPr/>
                    <a:lstStyle/>
                    <a:p>
                      <a:r>
                        <a:rPr lang="en-US" sz="2000" dirty="0" smtClean="0"/>
                        <a:t>&lt; 1 second</a:t>
                      </a:r>
                      <a:endParaRPr lang="en-US" sz="2000" dirty="0"/>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1602697731"/>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Faster Time to Solution</a:t>
            </a:r>
            <a:endParaRPr lang="en-US" dirty="0"/>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smtClean="0"/>
              <a:t>CTH (Sandia) simulations comparing different workflows</a:t>
            </a:r>
            <a:endParaRPr lang="en-US" sz="1800" dirty="0"/>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54368630"/>
      </p:ext>
    </p:extLst>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Quick and Easy Run-Time Checks</a:t>
            </a:r>
            <a:endParaRPr lang="en-US" dirty="0"/>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a:t>
            </a:r>
            <a:r>
              <a:rPr lang="en-US" sz="2000" dirty="0" smtClean="0"/>
              <a:t>the surface </a:t>
            </a:r>
            <a:r>
              <a:rPr lang="en-US" sz="2000" dirty="0"/>
              <a:t>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a:t>
            </a:r>
            <a:r>
              <a:rPr lang="en-US" sz="2000" dirty="0" smtClean="0"/>
              <a:t>in new </a:t>
            </a:r>
            <a:r>
              <a:rPr lang="en-US" sz="2000" dirty="0"/>
              <a:t>run, quick glance </a:t>
            </a:r>
            <a:r>
              <a:rPr lang="en-US" sz="2000" dirty="0" smtClean="0"/>
              <a:t>indicates </a:t>
            </a:r>
            <a:r>
              <a:rPr lang="en-US" sz="2000" dirty="0"/>
              <a:t>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213</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2749726662"/>
      </p:ext>
    </p:extLst>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Small Run-Time Overhead</a:t>
            </a:r>
            <a:endParaRPr lang="en-US" dirty="0">
              <a:solidFill>
                <a:schemeClr val="tx2"/>
              </a:solidFill>
            </a:endParaRPr>
          </a:p>
        </p:txBody>
      </p:sp>
      <p:graphicFrame>
        <p:nvGraphicFramePr>
          <p:cNvPr id="5" name="Chart 4"/>
          <p:cNvGraphicFramePr>
            <a:graphicFrameLocks/>
          </p:cNvGraphicFramePr>
          <p:nvPr>
            <p:extLst>
              <p:ext uri="{D42A27DB-BD31-4B8C-83A1-F6EECF244321}">
                <p14:modId xmlns:p14="http://schemas.microsoft.com/office/powerpoint/2010/main" val="2976941181"/>
              </p:ext>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77829998"/>
      </p:ext>
    </p:extLst>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smtClean="0"/>
              <a:t>High Level View</a:t>
            </a:r>
            <a:endParaRPr lang="en-US" dirty="0"/>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67383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116483597"/>
      </p:ext>
    </p:extLst>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Exercise</a:t>
            </a:r>
          </a:p>
        </p:txBody>
      </p:sp>
      <p:sp>
        <p:nvSpPr>
          <p:cNvPr id="3" name="Content Placeholder 2"/>
          <p:cNvSpPr>
            <a:spLocks noGrp="1"/>
          </p:cNvSpPr>
          <p:nvPr>
            <p:ph idx="1"/>
          </p:nvPr>
        </p:nvSpPr>
        <p:spPr>
          <a:xfrm>
            <a:off x="381000" y="1524000"/>
            <a:ext cx="8305800" cy="4572000"/>
          </a:xfrm>
        </p:spPr>
        <p:txBody>
          <a:bodyPr/>
          <a:lstStyle/>
          <a:p>
            <a:r>
              <a:rPr lang="en-US" sz="2000" dirty="0" smtClean="0"/>
              <a:t>$PVSOURCE/Examples/Catalyst/</a:t>
            </a:r>
            <a:r>
              <a:rPr lang="en-US" sz="2000" dirty="0" err="1" smtClean="0"/>
              <a:t>PythonFullExample</a:t>
            </a:r>
            <a:endParaRPr lang="en-US" sz="2000" dirty="0" smtClean="0"/>
          </a:p>
          <a:p>
            <a:pPr lvl="1"/>
            <a:r>
              <a:rPr lang="en-US" sz="2000" dirty="0" err="1" smtClean="0"/>
              <a:t>fedriver.py</a:t>
            </a:r>
            <a:r>
              <a:rPr lang="en-US" sz="2000" dirty="0" smtClean="0"/>
              <a:t> - simulation main loop</a:t>
            </a:r>
          </a:p>
          <a:p>
            <a:pPr lvl="1"/>
            <a:r>
              <a:rPr lang="en-US" sz="2000" dirty="0" err="1"/>
              <a:t>fedatastructures.py</a:t>
            </a:r>
            <a:r>
              <a:rPr lang="en-US" sz="2000" dirty="0"/>
              <a:t> - toy simulation kernel on regular </a:t>
            </a:r>
            <a:r>
              <a:rPr lang="en-US" sz="2000" dirty="0" smtClean="0"/>
              <a:t>grid</a:t>
            </a:r>
          </a:p>
          <a:p>
            <a:pPr lvl="1"/>
            <a:endParaRPr lang="en-US" sz="600" dirty="0" smtClean="0"/>
          </a:p>
          <a:p>
            <a:pPr lvl="1"/>
            <a:r>
              <a:rPr lang="en-US" sz="2000" dirty="0" err="1"/>
              <a:t>c</a:t>
            </a:r>
            <a:r>
              <a:rPr lang="en-US" sz="2000" dirty="0" err="1" smtClean="0"/>
              <a:t>oprocessing.py</a:t>
            </a:r>
            <a:r>
              <a:rPr lang="en-US" sz="2000" dirty="0" smtClean="0"/>
              <a:t> - generic adaptor that runs catalyst scripts</a:t>
            </a:r>
          </a:p>
          <a:p>
            <a:pPr lvl="1"/>
            <a:r>
              <a:rPr lang="en-US" sz="2000" dirty="0" err="1"/>
              <a:t>c</a:t>
            </a:r>
            <a:r>
              <a:rPr lang="en-US" sz="2000" dirty="0" err="1" smtClean="0"/>
              <a:t>pscript.py</a:t>
            </a:r>
            <a:r>
              <a:rPr lang="en-US" sz="2000" dirty="0" smtClean="0"/>
              <a:t> - catalyst script with simple pipeline</a:t>
            </a:r>
          </a:p>
          <a:p>
            <a:endParaRPr lang="en-US" sz="900" dirty="0" smtClean="0"/>
          </a:p>
          <a:p>
            <a:r>
              <a:rPr lang="en-US" sz="2000" dirty="0" smtClean="0"/>
              <a:t>Run it in parallel</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mpiexec</a:t>
            </a:r>
            <a:r>
              <a:rPr lang="en-US" sz="2000" dirty="0" smtClean="0">
                <a:latin typeface="Courier"/>
                <a:cs typeface="Courier"/>
              </a:rPr>
              <a:t> </a:t>
            </a:r>
            <a:r>
              <a:rPr lang="en-US" sz="2000" dirty="0">
                <a:latin typeface="Courier"/>
                <a:cs typeface="Courier"/>
              </a:rPr>
              <a:t>-</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a:t>
            </a:r>
            <a:r>
              <a:rPr lang="en-US" sz="2000" dirty="0" smtClean="0">
                <a:latin typeface="Courier"/>
                <a:cs typeface="Courier"/>
              </a:rPr>
              <a:t>&gt;</a:t>
            </a:r>
            <a:r>
              <a:rPr lang="en-US" sz="2000" dirty="0" err="1" smtClean="0">
                <a:latin typeface="Courier"/>
                <a:cs typeface="Courier"/>
              </a:rPr>
              <a:t>pvbatch</a:t>
            </a:r>
            <a:r>
              <a:rPr lang="en-US" sz="2000" dirty="0" smtClean="0">
                <a:latin typeface="Courier"/>
                <a:cs typeface="Courier"/>
              </a:rPr>
              <a:t> </a:t>
            </a:r>
            <a:r>
              <a:rPr lang="en-US" sz="2000" dirty="0">
                <a:latin typeface="Courier"/>
                <a:cs typeface="Courier"/>
              </a:rPr>
              <a:t>--symmetric \</a:t>
            </a:r>
          </a:p>
          <a:p>
            <a:pPr marL="171450" indent="0">
              <a:buNone/>
            </a:pPr>
            <a:r>
              <a:rPr lang="en-US" sz="2000" dirty="0">
                <a:latin typeface="Courier"/>
                <a:cs typeface="Courier"/>
              </a:rPr>
              <a:t> </a:t>
            </a:r>
            <a:r>
              <a:rPr lang="en-US" sz="2000" dirty="0" err="1" smtClean="0">
                <a:latin typeface="Courier"/>
                <a:cs typeface="Courier"/>
              </a:rPr>
              <a:t>fedriver.py</a:t>
            </a:r>
            <a:endParaRPr lang="en-US" sz="2000" dirty="0" smtClean="0">
              <a:latin typeface="Courier"/>
              <a:cs typeface="Courier"/>
            </a:endParaRPr>
          </a:p>
          <a:p>
            <a:pPr marL="171450" indent="0">
              <a:buNone/>
            </a:pPr>
            <a:endParaRPr lang="en-US" sz="800" dirty="0" smtClean="0"/>
          </a:p>
          <a:p>
            <a:pPr lvl="0"/>
            <a:r>
              <a:rPr lang="en-US" sz="2000" dirty="0" smtClean="0"/>
              <a:t>Examine output with ParaView</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paraview</a:t>
            </a:r>
            <a:r>
              <a:rPr lang="en-US" sz="2000" dirty="0" smtClean="0">
                <a:latin typeface="Courier"/>
                <a:cs typeface="Courier"/>
              </a:rPr>
              <a:t> full_grid_0.pvti</a:t>
            </a:r>
            <a:endParaRPr lang="en-US" sz="2000" dirty="0">
              <a:latin typeface="Courier"/>
              <a:cs typeface="Courier"/>
            </a:endParaRPr>
          </a:p>
          <a:p>
            <a:pPr lvl="0"/>
            <a:endParaRPr lang="en-US" sz="2000" dirty="0" smtClean="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2720868712"/>
      </p:ext>
    </p:extLst>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sz="2400" dirty="0" smtClean="0"/>
              <a:t>Creates Catalyst scripts (e.g. </a:t>
            </a:r>
            <a:r>
              <a:rPr lang="en-US" sz="2400" dirty="0" err="1" smtClean="0"/>
              <a:t>cpscript.py</a:t>
            </a:r>
            <a:r>
              <a:rPr lang="en-US" sz="2400" dirty="0" smtClean="0"/>
              <a:t>) to insert into simulation runs</a:t>
            </a:r>
          </a:p>
          <a:p>
            <a:r>
              <a:rPr lang="en-US" sz="2400" dirty="0" smtClean="0"/>
              <a:t>Mostly just use ParaView as normal</a:t>
            </a:r>
          </a:p>
          <a:p>
            <a:pPr lvl="1"/>
            <a:r>
              <a:rPr lang="en-US" sz="2400" dirty="0" smtClean="0"/>
              <a:t>Setup desired pipelines</a:t>
            </a:r>
          </a:p>
          <a:p>
            <a:pPr lvl="1"/>
            <a:r>
              <a:rPr lang="en-US" sz="2400" dirty="0" smtClean="0"/>
              <a:t>Ideally, start with a representative data set from the simulation</a:t>
            </a:r>
            <a:endParaRPr lang="en-US" sz="2400" dirty="0"/>
          </a:p>
          <a:p>
            <a:r>
              <a:rPr lang="en-US" sz="2400" dirty="0" smtClean="0"/>
              <a:t>Plugin lets you add extra pipeline information to tell what to take in and output during simulation run</a:t>
            </a:r>
          </a:p>
          <a:p>
            <a:pPr lvl="1"/>
            <a:r>
              <a:rPr lang="en-US" sz="2400" dirty="0" smtClean="0"/>
              <a:t>What will simulation produce?</a:t>
            </a:r>
          </a:p>
          <a:p>
            <a:pPr lvl="1"/>
            <a:r>
              <a:rPr lang="en-US" sz="2400" dirty="0" smtClean="0"/>
              <a:t>Add data extract writers</a:t>
            </a:r>
          </a:p>
          <a:p>
            <a:pPr lvl="1"/>
            <a:r>
              <a:rPr lang="en-US" sz="2400" dirty="0" smtClean="0"/>
              <a:t>Create screenshots to output</a:t>
            </a:r>
          </a:p>
          <a:p>
            <a:pPr marL="457200" lvl="1" indent="0">
              <a:buNone/>
            </a:pPr>
            <a:endParaRPr lang="en-US" sz="2400"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Exercise – Load Plugin</a:t>
            </a:r>
            <a:endParaRPr lang="en-US" dirty="0"/>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Exercise – New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Bootstrap with some similar data</a:t>
            </a:r>
          </a:p>
          <a:p>
            <a:pPr marL="171450" indent="0">
              <a:buNone/>
            </a:pPr>
            <a:r>
              <a:rPr lang="en-US" sz="2000" dirty="0"/>
              <a:t> </a:t>
            </a:r>
            <a:r>
              <a:rPr lang="en-US" sz="2000" dirty="0" smtClean="0"/>
              <a:t>  </a:t>
            </a:r>
            <a:r>
              <a:rPr lang="en-US" sz="2200" dirty="0" err="1" smtClean="0"/>
              <a:t>fedriver.py</a:t>
            </a:r>
            <a:r>
              <a:rPr lang="en-US" sz="2200" dirty="0" smtClean="0"/>
              <a:t> made </a:t>
            </a:r>
            <a:r>
              <a:rPr lang="en-US" sz="2200" dirty="0" err="1" smtClean="0"/>
              <a:t>fullgrid</a:t>
            </a:r>
            <a:r>
              <a:rPr lang="en-US" sz="2200" dirty="0" smtClean="0"/>
              <a:t>_*_.</a:t>
            </a:r>
            <a:r>
              <a:rPr lang="en-US" sz="2200" dirty="0" err="1" smtClean="0"/>
              <a:t>pvti</a:t>
            </a:r>
            <a:r>
              <a:rPr lang="en-US" sz="2200" dirty="0" smtClean="0"/>
              <a:t> files</a:t>
            </a:r>
          </a:p>
          <a:p>
            <a:pPr marL="171450" indent="0">
              <a:buNone/>
            </a:pPr>
            <a:r>
              <a:rPr lang="en-US" sz="2200" dirty="0" smtClean="0"/>
              <a:t>   open one</a:t>
            </a:r>
          </a:p>
          <a:p>
            <a:pPr marL="171450" indent="0">
              <a:buNone/>
            </a:pPr>
            <a:endParaRPr lang="en-US" sz="1050" dirty="0" smtClean="0"/>
          </a:p>
          <a:p>
            <a:r>
              <a:rPr lang="en-US" sz="2400" dirty="0" smtClean="0"/>
              <a:t>Customize the visualization pipeline for simulation</a:t>
            </a:r>
          </a:p>
          <a:p>
            <a:pPr marL="457200" lvl="1" indent="0">
              <a:buNone/>
            </a:pPr>
            <a:r>
              <a:rPr lang="en-US" sz="2200" dirty="0"/>
              <a:t>P</a:t>
            </a:r>
            <a:r>
              <a:rPr lang="en-US" sz="2200" dirty="0" smtClean="0"/>
              <a:t>roduce different results</a:t>
            </a:r>
          </a:p>
          <a:p>
            <a:pPr marL="457200" lvl="1" indent="0">
              <a:buNone/>
            </a:pPr>
            <a:r>
              <a:rPr lang="en-US" sz="2200" dirty="0" smtClean="0"/>
              <a:t>Almost anything ParaView can make is fair game</a:t>
            </a:r>
            <a:endParaRPr lang="en-US" sz="2200" dirty="0"/>
          </a:p>
          <a:p>
            <a:pPr lvl="1"/>
            <a:r>
              <a:rPr lang="en-US" sz="2200" dirty="0" smtClean="0"/>
              <a:t>Insert an Extract Subset Filter</a:t>
            </a:r>
          </a:p>
          <a:p>
            <a:pPr lvl="1"/>
            <a:r>
              <a:rPr lang="en-US" sz="2200" dirty="0" smtClean="0"/>
              <a:t>Insert a writer to have the simulation save its output</a:t>
            </a:r>
          </a:p>
          <a:p>
            <a:pPr lvl="1"/>
            <a:r>
              <a:rPr lang="en-US" sz="2200" dirty="0" smtClean="0"/>
              <a:t>Export View</a:t>
            </a:r>
          </a:p>
          <a:p>
            <a:pPr lvl="1"/>
            <a:r>
              <a:rPr lang="en-US" sz="2200" dirty="0" smtClean="0"/>
              <a:t>Save Script</a:t>
            </a:r>
          </a:p>
          <a:p>
            <a:pPr lvl="1"/>
            <a:endParaRPr lang="en-US" sz="1100" dirty="0" smtClean="0"/>
          </a:p>
        </p:txBody>
      </p:sp>
    </p:spTree>
    <p:extLst>
      <p:ext uri="{BB962C8B-B14F-4D97-AF65-F5344CB8AC3E}">
        <p14:creationId xmlns:p14="http://schemas.microsoft.com/office/powerpoint/2010/main" val="171583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Exercise – </a:t>
            </a:r>
            <a:br>
              <a:rPr lang="en-US" dirty="0" smtClean="0"/>
            </a:br>
            <a:r>
              <a:rPr lang="en-US" dirty="0" smtClean="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Exercise–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In Situ </a:t>
            </a:r>
            <a:r>
              <a:rPr lang="en-US" dirty="0" smtClean="0"/>
              <a:t>Exercise – Specify Renderings</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Run the simulation again</a:t>
            </a:r>
          </a:p>
          <a:p>
            <a:r>
              <a:rPr lang="en-US" sz="2400" dirty="0" smtClean="0"/>
              <a:t>It will produce data subsets and rendered images</a:t>
            </a:r>
            <a:endParaRPr lang="en-US" sz="2200" dirty="0" smtClean="0"/>
          </a:p>
        </p:txBody>
      </p:sp>
    </p:spTree>
    <p:extLst>
      <p:ext uri="{BB962C8B-B14F-4D97-AF65-F5344CB8AC3E}">
        <p14:creationId xmlns:p14="http://schemas.microsoft.com/office/powerpoint/2010/main" val="33964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ParaView Catalyst Possibilities</a:t>
            </a:r>
            <a:endParaRPr lang="en-US" dirty="0"/>
          </a:p>
        </p:txBody>
      </p:sp>
      <p:sp>
        <p:nvSpPr>
          <p:cNvPr id="8" name="Content Placeholder 7"/>
          <p:cNvSpPr>
            <a:spLocks noGrp="1"/>
          </p:cNvSpPr>
          <p:nvPr>
            <p:ph idx="1"/>
          </p:nvPr>
        </p:nvSpPr>
        <p:spPr/>
        <p:txBody>
          <a:bodyPr/>
          <a:lstStyle/>
          <a:p>
            <a:r>
              <a:rPr lang="en-US" sz="2800" dirty="0" smtClean="0"/>
              <a:t>Just scratched the surface</a:t>
            </a:r>
          </a:p>
          <a:p>
            <a:pPr lvl="1"/>
            <a:r>
              <a:rPr lang="en-US" sz="2600" dirty="0" smtClean="0"/>
              <a:t>Don’t </a:t>
            </a:r>
            <a:r>
              <a:rPr lang="en-US" sz="2600" dirty="0"/>
              <a:t>need ParaView GUI</a:t>
            </a:r>
          </a:p>
          <a:p>
            <a:pPr lvl="1"/>
            <a:r>
              <a:rPr lang="en-US" sz="2600" dirty="0" smtClean="0"/>
              <a:t>Don’t need Python</a:t>
            </a:r>
          </a:p>
          <a:p>
            <a:pPr lvl="1"/>
            <a:r>
              <a:rPr lang="en-US" sz="2600" dirty="0"/>
              <a:t>Don’t need full ParaView </a:t>
            </a:r>
            <a:r>
              <a:rPr lang="en-US" sz="2600" dirty="0" smtClean="0"/>
              <a:t>library</a:t>
            </a:r>
          </a:p>
          <a:p>
            <a:pPr lvl="1"/>
            <a:endParaRPr lang="en-US" sz="2600" dirty="0" smtClean="0"/>
          </a:p>
          <a:p>
            <a:pPr lvl="1"/>
            <a:r>
              <a:rPr lang="en-US" sz="2600" dirty="0" smtClean="0"/>
              <a:t>Can connect to running simulations</a:t>
            </a:r>
          </a:p>
          <a:p>
            <a:pPr lvl="1"/>
            <a:r>
              <a:rPr lang="en-US" sz="2600" dirty="0" smtClean="0"/>
              <a:t>Output Cinema databases for image based deferred rendering interactive and </a:t>
            </a:r>
            <a:r>
              <a:rPr lang="en-US" sz="2600" dirty="0" err="1" smtClean="0"/>
              <a:t>queriable</a:t>
            </a:r>
            <a:r>
              <a:rPr lang="en-US" sz="2600" dirty="0" smtClean="0"/>
              <a:t> visualization.</a:t>
            </a:r>
          </a:p>
          <a:p>
            <a:pPr lvl="1"/>
            <a:endParaRPr lang="en-US" sz="2800" dirty="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p:fad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p:fad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r>
              <a:rPr lang="en-US" dirty="0" smtClean="0"/>
              <a:t>.</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endParaRPr lang="en-US" dirty="0" smtClean="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Color Palette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smtClean="0"/>
          </a:p>
          <a:p>
            <a:pPr marL="685800" indent="-514350">
              <a:buFont typeface="+mj-lt"/>
              <a:buAutoNum type="arabicPeriod"/>
            </a:pPr>
            <a:r>
              <a:rPr lang="en-US" dirty="0" smtClean="0"/>
              <a:t>Click the color palette button       and change the colors.</a:t>
            </a:r>
          </a:p>
          <a:p>
            <a:pPr marL="685800" indent="-514350">
              <a:buFont typeface="+mj-lt"/>
              <a:buAutoNum type="arabicPeriod"/>
            </a:pPr>
            <a:r>
              <a:rPr lang="en-US" dirty="0" smtClean="0"/>
              <a:t>Try several color palettes.</a:t>
            </a:r>
            <a:endParaRPr lang="en-US" dirty="0"/>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12048" y="3733800"/>
            <a:ext cx="603152" cy="685800"/>
          </a:xfrm>
          <a:prstGeom prst="rect">
            <a:avLst/>
          </a:prstGeom>
        </p:spPr>
      </p:pic>
    </p:spTree>
    <p:extLst>
      <p:ext uri="{BB962C8B-B14F-4D97-AF65-F5344CB8AC3E}">
        <p14:creationId xmlns:p14="http://schemas.microsoft.com/office/powerpoint/2010/main" val="2707049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a:t>
            </a:r>
            <a:r>
              <a:rPr lang="en-US" dirty="0" err="1" smtClean="0">
                <a:ea typeface="ＭＳ Ｐゴシック" pitchFamily="-107" charset="-128"/>
              </a:rPr>
              <a:t>ParaView</a:t>
            </a:r>
            <a:r>
              <a:rPr lang="en-US" dirty="0" smtClean="0">
                <a:ea typeface="ＭＳ Ｐゴシック" pitchFamily="-107" charset="-128"/>
              </a:rPr>
              <a:t> 5.2.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Cube Axes</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33"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2" name="Picture 1"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1524000"/>
            <a:ext cx="4119647" cy="51816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70646631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129770533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56694"/>
            <a:ext cx="1336431" cy="457200"/>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19946300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deficiencies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35421</TotalTime>
  <Words>7320</Words>
  <Application>Microsoft Office PowerPoint</Application>
  <PresentationFormat>On-screen Show (4:3)</PresentationFormat>
  <Paragraphs>1546</Paragraphs>
  <Slides>233</Slides>
  <Notes>168</Notes>
  <HiddenSlides>4</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233</vt:i4>
      </vt:variant>
    </vt:vector>
  </HeadingPairs>
  <TitlesOfParts>
    <vt:vector size="246" baseType="lpstr">
      <vt:lpstr>ＭＳ Ｐゴシック</vt:lpstr>
      <vt:lpstr>Arial</vt:lpstr>
      <vt:lpstr>Calibri</vt:lpstr>
      <vt:lpstr>Courier</vt:lpstr>
      <vt:lpstr>Helvetica</vt:lpstr>
      <vt:lpstr>Tahoma</vt:lpstr>
      <vt:lpstr>Times</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Adding in Writers</vt:lpstr>
      <vt:lpstr>In Situ Exercise –  Exporting the Script</vt:lpstr>
      <vt:lpstr>In Situ Exercise– Select Inputs</vt:lpstr>
      <vt:lpstr>In Situ Exercise – Specify Renderings</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389</cp:revision>
  <cp:lastPrinted>2014-08-29T17:58:24Z</cp:lastPrinted>
  <dcterms:created xsi:type="dcterms:W3CDTF">2010-07-16T17:07:32Z</dcterms:created>
  <dcterms:modified xsi:type="dcterms:W3CDTF">2016-11-03T00:54:51Z</dcterms:modified>
</cp:coreProperties>
</file>