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charts/chart1.xml" ContentType="application/vnd.openxmlformats-officedocument.drawingml.chart+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6"/>
  </p:notesMasterIdLst>
  <p:handoutMasterIdLst>
    <p:handoutMasterId r:id="rId237"/>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614" r:id="rId16"/>
    <p:sldId id="740" r:id="rId17"/>
    <p:sldId id="573" r:id="rId18"/>
    <p:sldId id="267" r:id="rId19"/>
    <p:sldId id="615" r:id="rId20"/>
    <p:sldId id="616" r:id="rId21"/>
    <p:sldId id="617" r:id="rId22"/>
    <p:sldId id="618" r:id="rId23"/>
    <p:sldId id="619" r:id="rId24"/>
    <p:sldId id="620" r:id="rId25"/>
    <p:sldId id="621" r:id="rId26"/>
    <p:sldId id="622" r:id="rId27"/>
    <p:sldId id="623" r:id="rId28"/>
    <p:sldId id="624" r:id="rId29"/>
    <p:sldId id="625" r:id="rId30"/>
    <p:sldId id="626" r:id="rId31"/>
    <p:sldId id="627" r:id="rId32"/>
    <p:sldId id="628" r:id="rId33"/>
    <p:sldId id="629" r:id="rId34"/>
    <p:sldId id="630" r:id="rId35"/>
    <p:sldId id="631" r:id="rId36"/>
    <p:sldId id="632" r:id="rId37"/>
    <p:sldId id="633" r:id="rId38"/>
    <p:sldId id="634" r:id="rId39"/>
    <p:sldId id="635" r:id="rId40"/>
    <p:sldId id="636" r:id="rId41"/>
    <p:sldId id="637" r:id="rId42"/>
    <p:sldId id="638" r:id="rId43"/>
    <p:sldId id="639" r:id="rId44"/>
    <p:sldId id="640" r:id="rId45"/>
    <p:sldId id="641" r:id="rId46"/>
    <p:sldId id="642" r:id="rId47"/>
    <p:sldId id="643" r:id="rId48"/>
    <p:sldId id="644" r:id="rId49"/>
    <p:sldId id="645" r:id="rId50"/>
    <p:sldId id="646" r:id="rId51"/>
    <p:sldId id="647" r:id="rId52"/>
    <p:sldId id="648" r:id="rId53"/>
    <p:sldId id="649" r:id="rId54"/>
    <p:sldId id="650" r:id="rId55"/>
    <p:sldId id="651" r:id="rId56"/>
    <p:sldId id="652" r:id="rId57"/>
    <p:sldId id="653" r:id="rId58"/>
    <p:sldId id="654" r:id="rId59"/>
    <p:sldId id="655" r:id="rId60"/>
    <p:sldId id="656" r:id="rId61"/>
    <p:sldId id="657" r:id="rId62"/>
    <p:sldId id="658" r:id="rId63"/>
    <p:sldId id="659" r:id="rId64"/>
    <p:sldId id="660" r:id="rId65"/>
    <p:sldId id="661" r:id="rId66"/>
    <p:sldId id="662" r:id="rId67"/>
    <p:sldId id="663" r:id="rId68"/>
    <p:sldId id="664" r:id="rId69"/>
    <p:sldId id="665" r:id="rId70"/>
    <p:sldId id="666" r:id="rId71"/>
    <p:sldId id="732" r:id="rId72"/>
    <p:sldId id="667" r:id="rId73"/>
    <p:sldId id="668" r:id="rId74"/>
    <p:sldId id="669" r:id="rId75"/>
    <p:sldId id="670" r:id="rId76"/>
    <p:sldId id="671" r:id="rId77"/>
    <p:sldId id="672" r:id="rId78"/>
    <p:sldId id="673" r:id="rId79"/>
    <p:sldId id="674" r:id="rId80"/>
    <p:sldId id="675" r:id="rId81"/>
    <p:sldId id="676" r:id="rId82"/>
    <p:sldId id="733" r:id="rId83"/>
    <p:sldId id="734" r:id="rId84"/>
    <p:sldId id="735" r:id="rId85"/>
    <p:sldId id="736" r:id="rId86"/>
    <p:sldId id="737" r:id="rId87"/>
    <p:sldId id="738" r:id="rId88"/>
    <p:sldId id="739" r:id="rId89"/>
    <p:sldId id="677" r:id="rId90"/>
    <p:sldId id="678" r:id="rId91"/>
    <p:sldId id="679" r:id="rId92"/>
    <p:sldId id="680" r:id="rId93"/>
    <p:sldId id="681" r:id="rId94"/>
    <p:sldId id="682" r:id="rId95"/>
    <p:sldId id="683" r:id="rId96"/>
    <p:sldId id="684" r:id="rId97"/>
    <p:sldId id="685" r:id="rId98"/>
    <p:sldId id="686" r:id="rId99"/>
    <p:sldId id="687" r:id="rId100"/>
    <p:sldId id="688" r:id="rId101"/>
    <p:sldId id="689" r:id="rId102"/>
    <p:sldId id="690" r:id="rId103"/>
    <p:sldId id="691" r:id="rId104"/>
    <p:sldId id="692" r:id="rId105"/>
    <p:sldId id="693" r:id="rId106"/>
    <p:sldId id="694" r:id="rId107"/>
    <p:sldId id="695" r:id="rId108"/>
    <p:sldId id="696" r:id="rId109"/>
    <p:sldId id="697" r:id="rId110"/>
    <p:sldId id="698" r:id="rId111"/>
    <p:sldId id="699" r:id="rId112"/>
    <p:sldId id="700" r:id="rId113"/>
    <p:sldId id="701" r:id="rId114"/>
    <p:sldId id="702" r:id="rId115"/>
    <p:sldId id="703" r:id="rId116"/>
    <p:sldId id="704" r:id="rId117"/>
    <p:sldId id="705" r:id="rId118"/>
    <p:sldId id="706" r:id="rId119"/>
    <p:sldId id="707" r:id="rId120"/>
    <p:sldId id="708" r:id="rId121"/>
    <p:sldId id="709" r:id="rId122"/>
    <p:sldId id="710" r:id="rId123"/>
    <p:sldId id="711" r:id="rId124"/>
    <p:sldId id="712" r:id="rId125"/>
    <p:sldId id="713" r:id="rId126"/>
    <p:sldId id="714" r:id="rId127"/>
    <p:sldId id="521" r:id="rId128"/>
    <p:sldId id="715" r:id="rId129"/>
    <p:sldId id="716" r:id="rId130"/>
    <p:sldId id="717" r:id="rId131"/>
    <p:sldId id="718" r:id="rId132"/>
    <p:sldId id="719" r:id="rId133"/>
    <p:sldId id="720" r:id="rId134"/>
    <p:sldId id="721" r:id="rId135"/>
    <p:sldId id="722" r:id="rId136"/>
    <p:sldId id="723" r:id="rId137"/>
    <p:sldId id="724" r:id="rId138"/>
    <p:sldId id="725" r:id="rId139"/>
    <p:sldId id="726" r:id="rId140"/>
    <p:sldId id="727" r:id="rId141"/>
    <p:sldId id="728" r:id="rId142"/>
    <p:sldId id="729" r:id="rId143"/>
    <p:sldId id="730" r:id="rId144"/>
    <p:sldId id="731" r:id="rId145"/>
    <p:sldId id="335" r:id="rId146"/>
    <p:sldId id="336" r:id="rId147"/>
    <p:sldId id="337" r:id="rId148"/>
    <p:sldId id="338" r:id="rId149"/>
    <p:sldId id="381" r:id="rId150"/>
    <p:sldId id="478" r:id="rId151"/>
    <p:sldId id="566" r:id="rId152"/>
    <p:sldId id="577" r:id="rId153"/>
    <p:sldId id="578" r:id="rId154"/>
    <p:sldId id="579" r:id="rId155"/>
    <p:sldId id="580" r:id="rId156"/>
    <p:sldId id="581" r:id="rId157"/>
    <p:sldId id="582" r:id="rId158"/>
    <p:sldId id="583" r:id="rId159"/>
    <p:sldId id="584" r:id="rId160"/>
    <p:sldId id="339" r:id="rId161"/>
    <p:sldId id="340" r:id="rId162"/>
    <p:sldId id="341" r:id="rId163"/>
    <p:sldId id="342" r:id="rId164"/>
    <p:sldId id="343" r:id="rId165"/>
    <p:sldId id="585" r:id="rId166"/>
    <p:sldId id="344" r:id="rId167"/>
    <p:sldId id="589" r:id="rId168"/>
    <p:sldId id="590" r:id="rId169"/>
    <p:sldId id="591" r:id="rId170"/>
    <p:sldId id="592" r:id="rId171"/>
    <p:sldId id="594" r:id="rId172"/>
    <p:sldId id="593" r:id="rId173"/>
    <p:sldId id="595" r:id="rId174"/>
    <p:sldId id="605" r:id="rId175"/>
    <p:sldId id="596" r:id="rId176"/>
    <p:sldId id="598" r:id="rId177"/>
    <p:sldId id="597" r:id="rId178"/>
    <p:sldId id="599" r:id="rId179"/>
    <p:sldId id="350" r:id="rId180"/>
    <p:sldId id="351" r:id="rId181"/>
    <p:sldId id="352" r:id="rId182"/>
    <p:sldId id="353" r:id="rId183"/>
    <p:sldId id="354" r:id="rId184"/>
    <p:sldId id="355" r:id="rId185"/>
    <p:sldId id="356" r:id="rId186"/>
    <p:sldId id="357" r:id="rId187"/>
    <p:sldId id="358" r:id="rId188"/>
    <p:sldId id="359" r:id="rId189"/>
    <p:sldId id="360" r:id="rId190"/>
    <p:sldId id="361" r:id="rId191"/>
    <p:sldId id="362" r:id="rId192"/>
    <p:sldId id="363" r:id="rId193"/>
    <p:sldId id="364" r:id="rId194"/>
    <p:sldId id="365" r:id="rId195"/>
    <p:sldId id="366" r:id="rId196"/>
    <p:sldId id="367" r:id="rId197"/>
    <p:sldId id="600" r:id="rId198"/>
    <p:sldId id="613" r:id="rId199"/>
    <p:sldId id="368" r:id="rId200"/>
    <p:sldId id="369" r:id="rId201"/>
    <p:sldId id="370" r:id="rId202"/>
    <p:sldId id="451" r:id="rId203"/>
    <p:sldId id="374" r:id="rId204"/>
    <p:sldId id="375" r:id="rId205"/>
    <p:sldId id="473" r:id="rId206"/>
    <p:sldId id="474" r:id="rId207"/>
    <p:sldId id="534" r:id="rId208"/>
    <p:sldId id="535" r:id="rId209"/>
    <p:sldId id="606" r:id="rId210"/>
    <p:sldId id="610" r:id="rId211"/>
    <p:sldId id="609" r:id="rId212"/>
    <p:sldId id="537" r:id="rId213"/>
    <p:sldId id="607" r:id="rId214"/>
    <p:sldId id="611" r:id="rId215"/>
    <p:sldId id="608" r:id="rId216"/>
    <p:sldId id="612" r:id="rId217"/>
    <p:sldId id="601" r:id="rId218"/>
    <p:sldId id="602" r:id="rId219"/>
    <p:sldId id="538" r:id="rId220"/>
    <p:sldId id="539" r:id="rId221"/>
    <p:sldId id="540" r:id="rId222"/>
    <p:sldId id="603" r:id="rId223"/>
    <p:sldId id="541" r:id="rId224"/>
    <p:sldId id="542" r:id="rId225"/>
    <p:sldId id="543" r:id="rId226"/>
    <p:sldId id="545" r:id="rId227"/>
    <p:sldId id="604" r:id="rId228"/>
    <p:sldId id="546" r:id="rId229"/>
    <p:sldId id="548" r:id="rId230"/>
    <p:sldId id="376" r:id="rId231"/>
    <p:sldId id="377" r:id="rId232"/>
    <p:sldId id="378" r:id="rId233"/>
    <p:sldId id="379" r:id="rId234"/>
    <p:sldId id="380" r:id="rId235"/>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p15:guide id="1" orient="horz" pos="1104">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B0B5"/>
    <a:srgbClr val="FEB2B4"/>
    <a:srgbClr val="D30AA5"/>
    <a:srgbClr val="A2AB00"/>
    <a:srgbClr val="730000"/>
    <a:srgbClr val="043504"/>
    <a:srgbClr val="0099CC"/>
    <a:srgbClr val="423174"/>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39" autoAdjust="0"/>
    <p:restoredTop sz="94666"/>
  </p:normalViewPr>
  <p:slideViewPr>
    <p:cSldViewPr>
      <p:cViewPr varScale="1">
        <p:scale>
          <a:sx n="123" d="100"/>
          <a:sy n="123" d="100"/>
        </p:scale>
        <p:origin x="102" y="144"/>
      </p:cViewPr>
      <p:guideLst>
        <p:guide orient="horz" pos="1104"/>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19924994906794E-2"/>
          <c:y val="0.157303532601894"/>
          <c:w val="0.89039707915980904"/>
          <c:h val="0.70505690505491603"/>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23.387499999999999</c:v>
                </c:pt>
              </c:numCache>
            </c:numRef>
          </c:val>
          <c:extLs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Sheet4!$C$31:$C$38</c:f>
              <c:numCache>
                <c:formatCode>General</c:formatCode>
                <c:ptCount val="8"/>
                <c:pt idx="0">
                  <c:v>1.4500000000000001E-2</c:v>
                </c:pt>
                <c:pt idx="1">
                  <c:v>1.47E-2</c:v>
                </c:pt>
                <c:pt idx="2">
                  <c:v>1.5800000000000002E-2</c:v>
                </c:pt>
                <c:pt idx="3">
                  <c:v>1.8100000000000002E-2</c:v>
                </c:pt>
                <c:pt idx="4">
                  <c:v>1.8499999999999999E-2</c:v>
                </c:pt>
                <c:pt idx="5">
                  <c:v>1.77E-2</c:v>
                </c:pt>
                <c:pt idx="6">
                  <c:v>1.72E-2</c:v>
                </c:pt>
                <c:pt idx="7">
                  <c:v>1.6799999999999999E-2</c:v>
                </c:pt>
              </c:numCache>
            </c:numRef>
          </c:val>
          <c:extLs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Sheet4!$D$31:$D$38</c:f>
              <c:numCache>
                <c:formatCode>General</c:formatCode>
                <c:ptCount val="8"/>
                <c:pt idx="0">
                  <c:v>9.7600000000000006E-2</c:v>
                </c:pt>
                <c:pt idx="1">
                  <c:v>0.1094</c:v>
                </c:pt>
                <c:pt idx="2">
                  <c:v>0.12709999999999999</c:v>
                </c:pt>
                <c:pt idx="3">
                  <c:v>0.1565</c:v>
                </c:pt>
                <c:pt idx="4">
                  <c:v>0.16830000000000001</c:v>
                </c:pt>
                <c:pt idx="5">
                  <c:v>0.1681</c:v>
                </c:pt>
                <c:pt idx="6">
                  <c:v>0.16950000000000001</c:v>
                </c:pt>
                <c:pt idx="7">
                  <c:v>0.1699</c:v>
                </c:pt>
              </c:numCache>
            </c:numRef>
          </c:val>
          <c:extLs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Sheet4!$E$31:$E$38</c:f>
              <c:numCache>
                <c:formatCode>General</c:formatCode>
                <c:ptCount val="8"/>
                <c:pt idx="0">
                  <c:v>4.58E-2</c:v>
                </c:pt>
                <c:pt idx="1">
                  <c:v>3.8100000000000002E-2</c:v>
                </c:pt>
                <c:pt idx="2">
                  <c:v>3.4599999999999999E-2</c:v>
                </c:pt>
                <c:pt idx="3">
                  <c:v>3.3799999999999997E-2</c:v>
                </c:pt>
                <c:pt idx="4">
                  <c:v>2.9000000000000001E-2</c:v>
                </c:pt>
                <c:pt idx="5">
                  <c:v>2.6800000000000001E-2</c:v>
                </c:pt>
                <c:pt idx="6">
                  <c:v>3.8800000000000001E-2</c:v>
                </c:pt>
                <c:pt idx="7">
                  <c:v>5.7799999999999997E-2</c:v>
                </c:pt>
              </c:numCache>
            </c:numRef>
          </c:val>
          <c:extLs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Sheet4!$F$31:$F$38</c:f>
              <c:numCache>
                <c:formatCode>General</c:formatCode>
                <c:ptCount val="8"/>
                <c:pt idx="0">
                  <c:v>0.30570000000000003</c:v>
                </c:pt>
                <c:pt idx="1">
                  <c:v>0.31330000000000002</c:v>
                </c:pt>
                <c:pt idx="2">
                  <c:v>0.31430000000000002</c:v>
                </c:pt>
                <c:pt idx="3">
                  <c:v>0.35339999999999999</c:v>
                </c:pt>
                <c:pt idx="4">
                  <c:v>0.3795</c:v>
                </c:pt>
                <c:pt idx="5">
                  <c:v>0.35589999999999999</c:v>
                </c:pt>
                <c:pt idx="6">
                  <c:v>0.3</c:v>
                </c:pt>
                <c:pt idx="7">
                  <c:v>0.29859999999999998</c:v>
                </c:pt>
              </c:numCache>
            </c:numRef>
          </c:val>
          <c:extLs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Sheet4!$G$31:$G$38</c:f>
              <c:numCache>
                <c:formatCode>General</c:formatCode>
                <c:ptCount val="8"/>
                <c:pt idx="0">
                  <c:v>6.9999999999999999E-4</c:v>
                </c:pt>
                <c:pt idx="1">
                  <c:v>6.9999999999999999E-4</c:v>
                </c:pt>
                <c:pt idx="2">
                  <c:v>6.9999999999999999E-4</c:v>
                </c:pt>
                <c:pt idx="3">
                  <c:v>6.9999999999999999E-4</c:v>
                </c:pt>
                <c:pt idx="4">
                  <c:v>6.9999999999999999E-4</c:v>
                </c:pt>
                <c:pt idx="5">
                  <c:v>6.9999999999999999E-4</c:v>
                </c:pt>
                <c:pt idx="6">
                  <c:v>6.9999999999999999E-4</c:v>
                </c:pt>
                <c:pt idx="7">
                  <c:v>6.9999999999999999E-4</c:v>
                </c:pt>
              </c:numCache>
            </c:numRef>
          </c:val>
          <c:extLs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Sheet4!$H$31:$H$38</c:f>
              <c:numCache>
                <c:formatCode>General</c:formatCode>
                <c:ptCount val="8"/>
                <c:pt idx="0">
                  <c:v>0.16370000000000001</c:v>
                </c:pt>
                <c:pt idx="1">
                  <c:v>0.1978</c:v>
                </c:pt>
                <c:pt idx="2">
                  <c:v>0.2359</c:v>
                </c:pt>
                <c:pt idx="3">
                  <c:v>0.32069999999999999</c:v>
                </c:pt>
                <c:pt idx="4">
                  <c:v>0.36459999999999998</c:v>
                </c:pt>
                <c:pt idx="5">
                  <c:v>0.36320000000000002</c:v>
                </c:pt>
                <c:pt idx="6">
                  <c:v>0.39269999999999999</c:v>
                </c:pt>
                <c:pt idx="7">
                  <c:v>0.42109999999999997</c:v>
                </c:pt>
              </c:numCache>
            </c:numRef>
          </c:val>
          <c:extLs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1499147776"/>
        <c:axId val="1489396288"/>
      </c:barChart>
      <c:catAx>
        <c:axId val="1499147776"/>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a:t>
                </a:r>
                <a:r>
                  <a:rPr lang="en-US" sz="1400" dirty="0" smtClean="0"/>
                  <a:t>ores</a:t>
                </a:r>
                <a:endParaRPr lang="en-US" sz="1400" dirty="0"/>
              </a:p>
            </c:rich>
          </c:tx>
          <c:layout>
            <c:manualLayout>
              <c:xMode val="edge"/>
              <c:yMode val="edge"/>
              <c:x val="0.43460512146750502"/>
              <c:y val="0.9241582540361249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89396288"/>
        <c:crosses val="autoZero"/>
        <c:auto val="1"/>
        <c:lblAlgn val="ctr"/>
        <c:lblOffset val="100"/>
        <c:tickLblSkip val="1"/>
        <c:tickMarkSkip val="1"/>
        <c:noMultiLvlLbl val="0"/>
      </c:catAx>
      <c:valAx>
        <c:axId val="1489396288"/>
        <c:scaling>
          <c:orientation val="minMax"/>
          <c:max val="25"/>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smtClean="0"/>
                  <a:t>Seconds per Time Step</a:t>
                </a:r>
                <a:endParaRPr lang="en-US" sz="1400" dirty="0"/>
              </a:p>
            </c:rich>
          </c:tx>
          <c:layout>
            <c:manualLayout>
              <c:xMode val="edge"/>
              <c:yMode val="edge"/>
              <c:x val="4.6768429865684801E-4"/>
              <c:y val="0.3017934934278079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99147776"/>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6.0323374871121403E-2"/>
          <c:y val="0.16721284979586801"/>
          <c:w val="0.4271657307014810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28467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Visualized in situ with PHASTA. 1.3 billion elements running</a:t>
            </a:r>
            <a:r>
              <a:rPr lang="en-US" baseline="0" dirty="0" smtClean="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smtClean="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399549713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smtClean="0"/>
          </a:p>
          <a:p>
            <a:r>
              <a:rPr lang="en-US" dirty="0" smtClean="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smtClean="0"/>
              <a:t>Lustre</a:t>
            </a:r>
            <a:r>
              <a:rPr lang="en-US" dirty="0" smtClean="0"/>
              <a:t> </a:t>
            </a:r>
            <a:r>
              <a:rPr lang="en-US" dirty="0" err="1" smtClean="0"/>
              <a:t>filesystem</a:t>
            </a:r>
            <a:r>
              <a:rPr lang="en-US" dirty="0" smtClean="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209</a:t>
            </a:fld>
            <a:endParaRPr lang="en-US"/>
          </a:p>
        </p:txBody>
      </p:sp>
    </p:spTree>
    <p:extLst>
      <p:ext uri="{BB962C8B-B14F-4D97-AF65-F5344CB8AC3E}">
        <p14:creationId xmlns:p14="http://schemas.microsoft.com/office/powerpoint/2010/main" val="145284841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smtClean="0"/>
              <a:t>Another advantage is that you can use the ParaView application to guide</a:t>
            </a:r>
            <a:r>
              <a:rPr lang="en-US" baseline="0" dirty="0" smtClean="0"/>
              <a:t> the co-processing analysis.</a:t>
            </a:r>
          </a:p>
          <a:p>
            <a:pPr>
              <a:buFontTx/>
              <a:buChar char="•"/>
            </a:pPr>
            <a:r>
              <a:rPr lang="en-US" baseline="0" dirty="0" smtClean="0"/>
              <a:t>From the ParaView application you can load a proxy geometry, define a desired analysis, and automatically generate a script understood by ParaView Catalyst.</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4074385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solidFill>
                  <a:schemeClr val="tx2"/>
                </a:solidFill>
              </a:rPr>
              <a:t>Costs of</a:t>
            </a:r>
            <a:r>
              <a:rPr lang="en-US" i="1" dirty="0" smtClean="0">
                <a:solidFill>
                  <a:schemeClr val="tx2"/>
                </a:solidFill>
              </a:rPr>
              <a:t> in situ </a:t>
            </a:r>
            <a:r>
              <a:rPr lang="en-US" i="0" dirty="0" smtClean="0">
                <a:solidFill>
                  <a:schemeClr val="tx2"/>
                </a:solidFill>
              </a:rPr>
              <a:t>X</a:t>
            </a:r>
            <a:r>
              <a:rPr lang="en-US" dirty="0" smtClean="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211</a:t>
            </a:fld>
            <a:endParaRPr lang="en-US"/>
          </a:p>
        </p:txBody>
      </p:sp>
    </p:spTree>
    <p:extLst>
      <p:ext uri="{BB962C8B-B14F-4D97-AF65-F5344CB8AC3E}">
        <p14:creationId xmlns:p14="http://schemas.microsoft.com/office/powerpoint/2010/main" val="144553027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t>MPAS-O simulation</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214</a:t>
            </a:fld>
            <a:endParaRPr lang="en-US"/>
          </a:p>
        </p:txBody>
      </p:sp>
    </p:spTree>
    <p:extLst>
      <p:ext uri="{BB962C8B-B14F-4D97-AF65-F5344CB8AC3E}">
        <p14:creationId xmlns:p14="http://schemas.microsoft.com/office/powerpoint/2010/main" val="65215106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XRAGE</a:t>
            </a:r>
            <a:r>
              <a:rPr lang="en-US" sz="1200" baseline="0" dirty="0" smtClean="0"/>
              <a:t> </a:t>
            </a:r>
            <a:r>
              <a:rPr lang="en-US" sz="1200" dirty="0" smtClean="0"/>
              <a:t>Cx60j with basic </a:t>
            </a:r>
            <a:r>
              <a:rPr lang="en-US" sz="1200" i="1" dirty="0" smtClean="0"/>
              <a:t>In Situ </a:t>
            </a:r>
            <a:r>
              <a:rPr lang="en-US" sz="1200" dirty="0" smtClean="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215</a:t>
            </a:fld>
            <a:endParaRPr lang="en-US"/>
          </a:p>
        </p:txBody>
      </p:sp>
    </p:spTree>
    <p:extLst>
      <p:ext uri="{BB962C8B-B14F-4D97-AF65-F5344CB8AC3E}">
        <p14:creationId xmlns:p14="http://schemas.microsoft.com/office/powerpoint/2010/main" val="264937444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t>Most of the day</a:t>
            </a:r>
            <a:r>
              <a:rPr lang="en-US" baseline="0" dirty="0" smtClean="0"/>
              <a:t> is focused on the Developer perspective</a:t>
            </a:r>
          </a:p>
          <a:p>
            <a:r>
              <a:rPr lang="en-US" baseline="0" dirty="0" smtClean="0"/>
              <a:t>How do you implement these technologies into a simulation</a:t>
            </a:r>
          </a:p>
        </p:txBody>
      </p:sp>
    </p:spTree>
    <p:extLst>
      <p:ext uri="{BB962C8B-B14F-4D97-AF65-F5344CB8AC3E}">
        <p14:creationId xmlns:p14="http://schemas.microsoft.com/office/powerpoint/2010/main" val="42060363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smtClean="0"/>
              <a:t>Another advantage is that you can use the ParaView application to guide</a:t>
            </a:r>
            <a:r>
              <a:rPr lang="en-US" baseline="0" dirty="0" smtClean="0"/>
              <a:t> the co-processing analysis.</a:t>
            </a:r>
          </a:p>
          <a:p>
            <a:pPr>
              <a:buFontTx/>
              <a:buChar char="•"/>
            </a:pPr>
            <a:r>
              <a:rPr lang="en-US" baseline="0" dirty="0" smtClean="0"/>
              <a:t>From the ParaView application you can load a proxy geometry, define a desired analysis, and automatically generate a script understood by ParaView Catalyst.</a:t>
            </a:r>
            <a:endParaRPr lang="en-US" dirty="0"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while running ParaView.</a:t>
            </a:r>
          </a:p>
          <a:p>
            <a:r>
              <a:rPr lang="en-US" baseline="0" dirty="0" smtClean="0"/>
              <a:t>Auto Load option means the plugin will be loaded whenever ParaView is run.</a:t>
            </a:r>
            <a:endParaRPr lang="en-US" dirty="0"/>
          </a:p>
        </p:txBody>
      </p:sp>
    </p:spTree>
    <p:extLst>
      <p:ext uri="{BB962C8B-B14F-4D97-AF65-F5344CB8AC3E}">
        <p14:creationId xmlns:p14="http://schemas.microsoft.com/office/powerpoint/2010/main" val="76109947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will add 2 new menu items – </a:t>
            </a:r>
            <a:r>
              <a:rPr lang="en-US" baseline="0" dirty="0" err="1" smtClean="0"/>
              <a:t>CoProcessing</a:t>
            </a:r>
            <a:r>
              <a:rPr lang="en-US" baseline="0" dirty="0" smtClean="0"/>
              <a:t> and Writers.</a:t>
            </a:r>
            <a:endParaRPr lang="en-US" dirty="0"/>
          </a:p>
        </p:txBody>
      </p:sp>
    </p:spTree>
    <p:extLst>
      <p:ext uri="{BB962C8B-B14F-4D97-AF65-F5344CB8AC3E}">
        <p14:creationId xmlns:p14="http://schemas.microsoft.com/office/powerpoint/2010/main" val="315020204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inputs could</a:t>
            </a:r>
            <a:r>
              <a:rPr lang="en-US" baseline="0" dirty="0" smtClean="0"/>
              <a:t> correspond to things like multi-physics (fluid input &amp; solid input) or independent vs. derived fields (velocity, pressure input &amp; </a:t>
            </a:r>
            <a:r>
              <a:rPr lang="en-US" baseline="0" dirty="0" err="1" smtClean="0"/>
              <a:t>vorticity</a:t>
            </a:r>
            <a:r>
              <a:rPr lang="en-US" baseline="0" dirty="0" smtClean="0"/>
              <a:t> input)</a:t>
            </a:r>
          </a:p>
          <a:p>
            <a:pPr defTabSz="931774">
              <a:defRPr/>
            </a:pPr>
            <a:r>
              <a:rPr lang="en-US" dirty="0" smtClean="0"/>
              <a:t>Essentially telling the script generator what inputs we want to use.</a:t>
            </a:r>
          </a:p>
          <a:p>
            <a:endParaRPr lang="en-US" dirty="0"/>
          </a:p>
        </p:txBody>
      </p:sp>
    </p:spTree>
    <p:extLst>
      <p:ext uri="{BB962C8B-B14F-4D97-AF65-F5344CB8AC3E}">
        <p14:creationId xmlns:p14="http://schemas.microsoft.com/office/powerpoint/2010/main" val="327100402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785400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a:t>
            </a:r>
            <a:r>
              <a:rPr lang="en-US" baseline="0" dirty="0" smtClean="0"/>
              <a:t> of the </a:t>
            </a:r>
            <a:r>
              <a:rPr lang="en-US" baseline="0" dirty="0" err="1" smtClean="0"/>
              <a:t>paraview</a:t>
            </a:r>
            <a:r>
              <a:rPr lang="en-US" baseline="0" dirty="0" smtClean="0"/>
              <a:t> classes derive from VTK – can follow the inheritance hierarchy to get to VTK </a:t>
            </a:r>
            <a:r>
              <a:rPr lang="en-US" baseline="0" dirty="0" err="1" smtClean="0"/>
              <a:t>doxygen</a:t>
            </a:r>
            <a:endParaRPr lang="en-US" baseline="0" dirty="0" smtClean="0"/>
          </a:p>
          <a:p>
            <a:r>
              <a:rPr lang="en-US" baseline="0" dirty="0" smtClean="0"/>
              <a:t>http://paraview.org//Wiki for the main wiki page – also a </a:t>
            </a:r>
            <a:r>
              <a:rPr lang="en-US" baseline="0" dirty="0" err="1" smtClean="0"/>
              <a:t>paraview</a:t>
            </a:r>
            <a:r>
              <a:rPr lang="en-US" baseline="0" dirty="0" smtClean="0"/>
              <a:t> users guide there in </a:t>
            </a:r>
            <a:r>
              <a:rPr lang="en-US" baseline="0" dirty="0" err="1" smtClean="0"/>
              <a:t>pdf</a:t>
            </a:r>
            <a:r>
              <a:rPr lang="en-US" baseline="0" dirty="0" smtClean="0"/>
              <a:t> format</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077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7351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42288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89595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52435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36530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7520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Simulating</a:t>
            </a:r>
            <a:r>
              <a:rPr lang="en-US" baseline="0" dirty="0" smtClean="0"/>
              <a:t> </a:t>
            </a:r>
            <a:r>
              <a:rPr lang="en-US" baseline="0" dirty="0" err="1" smtClean="0"/>
              <a:t>deuteranope</a:t>
            </a:r>
            <a:r>
              <a:rPr lang="en-US" baseline="0" dirty="0" smtClean="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675420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229939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1267765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97512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69357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011314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23578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56358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456995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59717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wm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40.png"/></Relationships>
</file>

<file path=ppt/slides/_rels/slide10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40.png"/></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96.png"/></Relationships>
</file>

<file path=ppt/slides/_rels/slide1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42.emf"/><Relationship Id="rId4" Type="http://schemas.openxmlformats.org/officeDocument/2006/relationships/image" Target="../media/image40.png"/></Relationships>
</file>

<file path=ppt/slides/_rels/slide11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114.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2.emf"/></Relationships>
</file>

<file path=ppt/slides/_rels/slide11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42.emf"/></Relationships>
</file>

<file path=ppt/slides/_rels/slide1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5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www.paraview.org/paraview-guide/" TargetMode="External"/><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paraview@paraview.org" TargetMode="External"/><Relationship Id="rId5" Type="http://schemas.openxmlformats.org/officeDocument/2006/relationships/hyperlink" Target="http://www.paraview.org/" TargetMode="External"/><Relationship Id="rId4" Type="http://schemas.openxmlformats.org/officeDocument/2006/relationships/hyperlink" Target="http://www.paraview.org/tutorials/" TargetMode="External"/><Relationship Id="rId9" Type="http://schemas.openxmlformats.org/officeDocument/2006/relationships/image" Target="../media/image36.png"/></Relationships>
</file>

<file path=ppt/slides/_rels/slide1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6.xml"/><Relationship Id="rId1" Type="http://schemas.openxmlformats.org/officeDocument/2006/relationships/slideLayout" Target="../slideLayouts/slideLayout6.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6.png"/></Relationships>
</file>

<file path=ppt/slides/_rels/slide15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58.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114.xml"/><Relationship Id="rId1" Type="http://schemas.openxmlformats.org/officeDocument/2006/relationships/slideLayout" Target="../slideLayouts/slideLayout6.xml"/><Relationship Id="rId6" Type="http://schemas.openxmlformats.org/officeDocument/2006/relationships/image" Target="../media/image180.png"/><Relationship Id="rId11" Type="http://schemas.openxmlformats.org/officeDocument/2006/relationships/image" Target="../media/image184.png"/><Relationship Id="rId5" Type="http://schemas.openxmlformats.org/officeDocument/2006/relationships/image" Target="../media/image179.png"/><Relationship Id="rId10" Type="http://schemas.openxmlformats.org/officeDocument/2006/relationships/image" Target="../media/image183.png"/><Relationship Id="rId4" Type="http://schemas.openxmlformats.org/officeDocument/2006/relationships/image" Target="../media/image178.png"/><Relationship Id="rId9" Type="http://schemas.openxmlformats.org/officeDocument/2006/relationships/image" Target="../media/image176.png"/></Relationships>
</file>

<file path=ppt/slides/_rels/slide159.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png"/><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www.cmake.org/"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Compiling" TargetMode="External"/><Relationship Id="rId4" Type="http://schemas.openxmlformats.org/officeDocument/2006/relationships/hyperlink" Target="http://www.mesa3d.org/"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www.paraview.org/Wiki/Setting_up_a_ParaView_Server#Running_the_Server" TargetMode="External"/><Relationship Id="rId2" Type="http://schemas.openxmlformats.org/officeDocument/2006/relationships/notesSlide" Target="../notesSlides/notesSlide122.xml"/><Relationship Id="rId1" Type="http://schemas.openxmlformats.org/officeDocument/2006/relationships/slideLayout" Target="../slideLayouts/slideLayout6.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16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jpg"/></Relationships>
</file>

<file path=ppt/slides/_rels/slide17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34.xml"/><Relationship Id="rId1" Type="http://schemas.openxmlformats.org/officeDocument/2006/relationships/slideLayout" Target="../slideLayouts/slideLayout4.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19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35.xml"/><Relationship Id="rId1" Type="http://schemas.openxmlformats.org/officeDocument/2006/relationships/slideLayout" Target="../slideLayouts/slideLayout4.xml"/><Relationship Id="rId5" Type="http://schemas.openxmlformats.org/officeDocument/2006/relationships/image" Target="../media/image216.png"/><Relationship Id="rId4" Type="http://schemas.openxmlformats.org/officeDocument/2006/relationships/image" Target="../media/image215.png"/></Relationships>
</file>

<file path=ppt/slides/_rels/slide19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36.xml"/><Relationship Id="rId1" Type="http://schemas.openxmlformats.org/officeDocument/2006/relationships/slideLayout" Target="../slideLayouts/slideLayout4.xml"/><Relationship Id="rId4" Type="http://schemas.openxmlformats.org/officeDocument/2006/relationships/image" Target="../media/image218.png"/></Relationships>
</file>

<file path=ppt/slides/_rels/slide193.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image" Target="../media/image219.png"/><Relationship Id="rId7" Type="http://schemas.openxmlformats.org/officeDocument/2006/relationships/image" Target="../media/image105.png"/><Relationship Id="rId2" Type="http://schemas.openxmlformats.org/officeDocument/2006/relationships/notesSlide" Target="../notesSlides/notesSlide137.xml"/><Relationship Id="rId1" Type="http://schemas.openxmlformats.org/officeDocument/2006/relationships/slideLayout" Target="../slideLayouts/slideLayout4.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 Id="rId9" Type="http://schemas.openxmlformats.org/officeDocument/2006/relationships/image" Target="../media/image108.emf"/></Relationships>
</file>

<file path=ppt/slides/_rels/slide19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image" Target="../media/image228.png"/></Relationships>
</file>

<file path=ppt/slides/_rels/slide20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33.png"/></Relationships>
</file>

<file path=ppt/slides/_rels/slide20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239.jpeg"/><Relationship Id="rId4" Type="http://schemas.openxmlformats.org/officeDocument/2006/relationships/image" Target="../media/image2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notesSlide" Target="../notesSlides/notesSlide149.xml"/><Relationship Id="rId1" Type="http://schemas.openxmlformats.org/officeDocument/2006/relationships/slideLayout" Target="../slideLayouts/slideLayout6.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46.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45.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21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51.xml"/><Relationship Id="rId1" Type="http://schemas.openxmlformats.org/officeDocument/2006/relationships/slideLayout" Target="../slideLayouts/slideLayout5.xml"/><Relationship Id="rId4" Type="http://schemas.openxmlformats.org/officeDocument/2006/relationships/image" Target="../media/image249.jpeg"/></Relationships>
</file>

<file path=ppt/slides/_rels/slide2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50.png"/><Relationship Id="rId7" Type="http://schemas.openxmlformats.org/officeDocument/2006/relationships/image" Target="../media/image242.png"/><Relationship Id="rId2" Type="http://schemas.openxmlformats.org/officeDocument/2006/relationships/notesSlide" Target="../notesSlides/notesSlide154.xml"/><Relationship Id="rId1" Type="http://schemas.openxmlformats.org/officeDocument/2006/relationships/slideLayout" Target="../slideLayouts/slideLayout6.xml"/><Relationship Id="rId6" Type="http://schemas.openxmlformats.org/officeDocument/2006/relationships/image" Target="../media/image241.png"/><Relationship Id="rId5" Type="http://schemas.openxmlformats.org/officeDocument/2006/relationships/image" Target="../media/image240.png"/><Relationship Id="rId10" Type="http://schemas.microsoft.com/office/2007/relationships/hdphoto" Target="../media/hdphoto1.wdp"/><Relationship Id="rId4" Type="http://schemas.openxmlformats.org/officeDocument/2006/relationships/image" Target="../media/image172.png"/><Relationship Id="rId9" Type="http://schemas.openxmlformats.org/officeDocument/2006/relationships/image" Target="../media/image244.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253.png"/><Relationship Id="rId4" Type="http://schemas.openxmlformats.org/officeDocument/2006/relationships/image" Target="../media/image252.png"/></Relationships>
</file>

<file path=ppt/slides/_rels/slide22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openxmlformats.org/officeDocument/2006/relationships/image" Target="../media/image256.png"/><Relationship Id="rId4" Type="http://schemas.openxmlformats.org/officeDocument/2006/relationships/image" Target="../media/image255.png"/></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8.xml"/><Relationship Id="rId1" Type="http://schemas.openxmlformats.org/officeDocument/2006/relationships/slideLayout" Target="../slideLayouts/slideLayout4.xml"/><Relationship Id="rId4" Type="http://schemas.openxmlformats.org/officeDocument/2006/relationships/image" Target="../media/image254.png"/></Relationships>
</file>

<file path=ppt/slides/_rels/slide22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255.png"/><Relationship Id="rId4" Type="http://schemas.openxmlformats.org/officeDocument/2006/relationships/image" Target="../media/image256.png"/></Relationships>
</file>

<file path=ppt/slides/_rels/slide22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hyperlink" Target="http://paraview.org/Wiki/images/4/48/CatalystUsersGuide.pdf"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hyperlink" Target="https://github.com/acbauer/CatalystExampleCode" TargetMode="External"/><Relationship Id="rId4" Type="http://schemas.openxmlformats.org/officeDocument/2006/relationships/hyperlink" Target="http://catalyst.paraview.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0.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 TargetMode="External"/><Relationship Id="rId4" Type="http://schemas.openxmlformats.org/officeDocument/2006/relationships/hyperlink" Target="http://www.paraview.org/Wiki/ParaView" TargetMode="Externa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9.xml"/><Relationship Id="rId7" Type="http://schemas.openxmlformats.org/officeDocument/2006/relationships/image" Target="../media/image67.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3.emf"/></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emf"/></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image" Target="../media/image40.png"/><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image" Target="../media/image40.png"/><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8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29.png"/><Relationship Id="rId4" Type="http://schemas.openxmlformats.org/officeDocument/2006/relationships/image" Target="../media/image128.png"/></Relationships>
</file>

<file path=ppt/slides/_rels/slide92.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29.png"/></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29.png"/></Relationships>
</file>

<file path=ppt/slides/_rels/slide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smtClean="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2016 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14, 2016</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828800" y="6214234"/>
            <a:ext cx="54864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2015-7814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smtClean="0">
                <a:latin typeface="+mn-lt"/>
              </a:rPr>
              <a:t>Jonathan </a:t>
            </a:r>
            <a:r>
              <a:rPr lang="en-US" sz="2000" dirty="0" err="1" smtClean="0">
                <a:latin typeface="+mn-lt"/>
              </a:rPr>
              <a:t>Woodring</a:t>
            </a:r>
            <a:endParaRPr lang="en-US" sz="2000" dirty="0" smtClean="0">
              <a:latin typeface="+mn-lt"/>
            </a:endParaRPr>
          </a:p>
          <a:p>
            <a:pPr algn="ctr"/>
            <a:r>
              <a:rPr lang="en-US" sz="2000" dirty="0" smtClean="0">
                <a:latin typeface="+mn-lt"/>
              </a:rPr>
              <a:t>John </a:t>
            </a:r>
            <a:r>
              <a:rPr lang="en-US" sz="2000" dirty="0" err="1" smtClean="0">
                <a:latin typeface="+mn-lt"/>
              </a:rPr>
              <a:t>Patchett</a:t>
            </a:r>
            <a:endParaRPr lang="en-US" sz="2000" dirty="0" smtClean="0">
              <a:latin typeface="+mn-lt"/>
            </a:endParaRP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spTree>
    <p:extLst>
      <p:ext uri="{BB962C8B-B14F-4D97-AF65-F5344CB8AC3E}">
        <p14:creationId xmlns:p14="http://schemas.microsoft.com/office/powerpoint/2010/main" val="21339335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Temporal Interpolator</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endParaRPr lang="en-US" dirty="0" smtClean="0">
              <a:ea typeface="ＭＳ Ｐゴシック" pitchFamily="-107" charset="-128"/>
              <a:cs typeface="Verdana"/>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smtClean="0">
                <a:ea typeface="ＭＳ Ｐゴシック" pitchFamily="-107" charset="-128"/>
              </a:rPr>
              <a:t>Started in 2000 as collaborative effort between Los Alamos National Laboratories and </a:t>
            </a:r>
            <a:r>
              <a:rPr lang="en-US" sz="2400" dirty="0" err="1" smtClean="0">
                <a:ea typeface="ＭＳ Ｐゴシック" pitchFamily="-107" charset="-128"/>
              </a:rPr>
              <a:t>Kitware</a:t>
            </a:r>
            <a:r>
              <a:rPr lang="en-US" sz="2400" dirty="0" smtClean="0">
                <a:ea typeface="ＭＳ Ｐゴシック" pitchFamily="-107" charset="-128"/>
              </a:rPr>
              <a:t> Inc. Sandia has been a major contributor since 2005.</a:t>
            </a:r>
          </a:p>
          <a:p>
            <a:pPr lvl="1"/>
            <a:r>
              <a:rPr lang="en-US" sz="2400" dirty="0" smtClean="0">
                <a:ea typeface="ＭＳ Ｐゴシック" pitchFamily="-107" charset="-128"/>
              </a:rPr>
              <a:t>ParaView 0.6 released October 2002.</a:t>
            </a:r>
          </a:p>
          <a:p>
            <a:r>
              <a:rPr lang="en-US" sz="2400" dirty="0" smtClean="0">
                <a:ea typeface="ＭＳ Ｐゴシック" pitchFamily="-107" charset="-128"/>
              </a:rPr>
              <a:t>Paraview 3.0 release in May 2007.</a:t>
            </a:r>
          </a:p>
          <a:p>
            <a:pPr lvl="1"/>
            <a:r>
              <a:rPr lang="en-US" sz="2200" dirty="0" smtClean="0">
                <a:ea typeface="ＭＳ Ｐゴシック" pitchFamily="-107" charset="-128"/>
              </a:rPr>
              <a:t>GUI rewritten to be more user friendly and powerful.</a:t>
            </a:r>
          </a:p>
          <a:p>
            <a:r>
              <a:rPr lang="en-US" sz="2400" dirty="0" smtClean="0">
                <a:ea typeface="ＭＳ Ｐゴシック" pitchFamily="-107" charset="-128"/>
              </a:rPr>
              <a:t>ParaView 4.0 released in June 2013.</a:t>
            </a:r>
          </a:p>
          <a:p>
            <a:pPr lvl="1"/>
            <a:r>
              <a:rPr lang="en-US" sz="2200" dirty="0" smtClean="0">
                <a:ea typeface="ＭＳ Ｐゴシック" pitchFamily="-107" charset="-128"/>
              </a:rPr>
              <a:t>Properties panel redesign for smoother interaction.</a:t>
            </a:r>
          </a:p>
          <a:p>
            <a:r>
              <a:rPr lang="en-US" sz="2400" dirty="0" smtClean="0">
                <a:ea typeface="ＭＳ Ｐゴシック" pitchFamily="-107" charset="-128"/>
              </a:rPr>
              <a:t>ParaView 5.0 released in January 2016.</a:t>
            </a:r>
          </a:p>
          <a:p>
            <a:pPr lvl="1"/>
            <a:r>
              <a:rPr lang="en-US" sz="2200" dirty="0" smtClean="0">
                <a:ea typeface="ＭＳ Ｐゴシック" pitchFamily="-107" charset="-128"/>
              </a:rPr>
              <a:t>Updated to OpenGL 3.2 features. Huge performance improvements.</a:t>
            </a:r>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81694181"/>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smtClean="0">
                <a:ea typeface="ＭＳ Ｐゴシック" pitchFamily="-107" charset="-128"/>
              </a:rPr>
              <a:t>Surface Cell Selection</a:t>
            </a:r>
          </a:p>
          <a:p>
            <a:pPr marL="347472">
              <a:spcBef>
                <a:spcPts val="0"/>
              </a:spcBef>
              <a:buFontTx/>
              <a:buNone/>
            </a:pPr>
            <a:r>
              <a:rPr lang="en-US" sz="2400" dirty="0" smtClean="0">
                <a:ea typeface="ＭＳ Ｐゴシック" pitchFamily="-107" charset="-128"/>
              </a:rPr>
              <a:t>(shortcut: s)</a:t>
            </a:r>
          </a:p>
          <a:p>
            <a:pPr>
              <a:spcBef>
                <a:spcPct val="60000"/>
              </a:spcBef>
              <a:buFontTx/>
              <a:buNone/>
            </a:pPr>
            <a:r>
              <a:rPr lang="en-US" sz="2400" dirty="0" smtClean="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smtClean="0">
                <a:ea typeface="ＭＳ Ｐゴシック" pitchFamily="-107" charset="-128"/>
              </a:rPr>
              <a:t>Through Cell Selection</a:t>
            </a:r>
          </a:p>
          <a:p>
            <a:pPr>
              <a:spcBef>
                <a:spcPts val="0"/>
              </a:spcBef>
              <a:buFontTx/>
              <a:buNone/>
            </a:pPr>
            <a:r>
              <a:rPr lang="en-US" sz="2400" dirty="0" smtClean="0">
                <a:ea typeface="ＭＳ Ｐゴシック" pitchFamily="-107" charset="-128"/>
              </a:rPr>
              <a:t>(shortcut: f)</a:t>
            </a:r>
          </a:p>
          <a:p>
            <a:pPr>
              <a:spcBef>
                <a:spcPct val="60000"/>
              </a:spcBef>
              <a:buFontTx/>
              <a:buNone/>
            </a:pPr>
            <a:r>
              <a:rPr lang="en-US" sz="2400" dirty="0" smtClean="0">
                <a:ea typeface="ＭＳ Ｐゴシック" pitchFamily="-107" charset="-128"/>
              </a:rPr>
              <a:t>Through Point Selection</a:t>
            </a:r>
          </a:p>
          <a:p>
            <a:pPr>
              <a:spcBef>
                <a:spcPts val="0"/>
              </a:spcBef>
              <a:buFontTx/>
              <a:buNone/>
            </a:pPr>
            <a:r>
              <a:rPr lang="en-US" sz="2400" dirty="0" smtClean="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a:t>
            </a:r>
            <a:r>
              <a:rPr lang="en-US" sz="2400" dirty="0" smtClean="0">
                <a:ea typeface="ＭＳ Ｐゴシック" pitchFamily="-107" charset="-128"/>
              </a:rPr>
              <a:t>Cells (</a:t>
            </a:r>
            <a:r>
              <a:rPr lang="en-US" sz="2400" dirty="0">
                <a:ea typeface="ＭＳ Ｐゴシック" pitchFamily="-107" charset="-128"/>
              </a:rPr>
              <a:t>polygon)</a:t>
            </a:r>
          </a:p>
          <a:p>
            <a:pPr>
              <a:spcBef>
                <a:spcPct val="60000"/>
              </a:spcBef>
              <a:buFontTx/>
              <a:buNone/>
            </a:pPr>
            <a:r>
              <a:rPr lang="en-US" sz="2400" dirty="0" smtClean="0">
                <a:ea typeface="ＭＳ Ｐゴシック" pitchFamily="-107" charset="-128"/>
              </a:rPr>
              <a:t>Select Points (polygon)</a:t>
            </a:r>
          </a:p>
          <a:p>
            <a:pPr>
              <a:spcBef>
                <a:spcPct val="60000"/>
              </a:spcBef>
              <a:buFontTx/>
              <a:buNone/>
            </a:pPr>
            <a:r>
              <a:rPr lang="en-US" sz="2400" dirty="0" smtClean="0">
                <a:ea typeface="ＭＳ Ｐゴシック" pitchFamily="-107" charset="-128"/>
              </a:rPr>
              <a:t>Block Selection</a:t>
            </a:r>
          </a:p>
          <a:p>
            <a:pPr>
              <a:spcBef>
                <a:spcPts val="0"/>
              </a:spcBef>
              <a:buFontTx/>
              <a:buNone/>
            </a:pPr>
            <a:r>
              <a:rPr lang="en-US" sz="2400" dirty="0" smtClean="0">
                <a:ea typeface="ＭＳ Ｐゴシック" pitchFamily="-107" charset="-128"/>
              </a:rPr>
              <a:t>(shortcut: b)</a:t>
            </a:r>
          </a:p>
          <a:p>
            <a:pPr>
              <a:spcBef>
                <a:spcPct val="60000"/>
              </a:spcBef>
              <a:buFontTx/>
              <a:buNone/>
            </a:pPr>
            <a:r>
              <a:rPr lang="en-US" sz="2400" dirty="0" smtClean="0">
                <a:ea typeface="ＭＳ Ｐゴシック" pitchFamily="-107" charset="-128"/>
              </a:rPr>
              <a:t>Interactively Select Cells</a:t>
            </a:r>
          </a:p>
          <a:p>
            <a:pPr>
              <a:spcBef>
                <a:spcPct val="60000"/>
              </a:spcBef>
              <a:buFontTx/>
              <a:buNone/>
            </a:pPr>
            <a:r>
              <a:rPr lang="en-US" sz="2400" dirty="0" smtClean="0">
                <a:ea typeface="ＭＳ Ｐゴシック" pitchFamily="-107" charset="-128"/>
              </a:rPr>
              <a:t>Interactively Select Points</a:t>
            </a:r>
          </a:p>
          <a:p>
            <a:pPr>
              <a:spcBef>
                <a:spcPct val="60000"/>
              </a:spcBef>
              <a:buFontTx/>
              <a:buNone/>
            </a:pPr>
            <a:r>
              <a:rPr lang="en-US" sz="2400" dirty="0" smtClean="0">
                <a:ea typeface="ＭＳ Ｐゴシック" pitchFamily="-107" charset="-128"/>
              </a:rPr>
              <a:t>Hover Point Query</a:t>
            </a:r>
            <a:endParaRPr lang="en-US" sz="2400" dirty="0">
              <a:ea typeface="ＭＳ Ｐゴシック" pitchFamily="-107" charset="-128"/>
            </a:endParaRP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198" y="4969042"/>
            <a:ext cx="432778" cy="432778"/>
          </a:xfrm>
          <a:prstGeom prst="rect">
            <a:avLst/>
          </a:prstGeom>
        </p:spPr>
      </p:pic>
    </p:spTree>
    <p:extLst>
      <p:ext uri="{BB962C8B-B14F-4D97-AF65-F5344CB8AC3E}">
        <p14:creationId xmlns:p14="http://schemas.microsoft.com/office/powerpoint/2010/main" val="115438199"/>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50226241"/>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smtClean="0">
                <a:ea typeface="ＭＳ Ｐゴシック" pitchFamily="-107" charset="-128"/>
              </a:rPr>
              <a:t>ARL</a:t>
            </a:r>
          </a:p>
          <a:p>
            <a:r>
              <a:rPr lang="en-US" sz="2000" smtClean="0">
                <a:ea typeface="ＭＳ Ｐゴシック" pitchFamily="-107" charset="-128"/>
              </a:rPr>
              <a:t>ERDC</a:t>
            </a:r>
          </a:p>
          <a:p>
            <a:r>
              <a:rPr lang="en-US" sz="2000" smtClean="0">
                <a:ea typeface="ＭＳ Ｐゴシック" pitchFamily="-107" charset="-128"/>
              </a:rPr>
              <a:t>US Army (SBIR)</a:t>
            </a:r>
          </a:p>
          <a:p>
            <a:r>
              <a:rPr lang="en-US" sz="2000" smtClean="0">
                <a:ea typeface="ＭＳ Ｐゴシック" pitchFamily="-107" charset="-128"/>
              </a:rPr>
              <a:t>US Air Force (STTR)</a:t>
            </a:r>
          </a:p>
          <a:p>
            <a:r>
              <a:rPr lang="en-US" sz="2000" smtClean="0">
                <a:ea typeface="ＭＳ Ｐゴシック" pitchFamily="-107" charset="-128"/>
              </a:rPr>
              <a:t>ONR</a:t>
            </a:r>
          </a:p>
          <a:p>
            <a:r>
              <a:rPr lang="en-US" sz="2000" smtClean="0">
                <a:ea typeface="ＭＳ Ｐゴシック" pitchFamily="-107" charset="-128"/>
              </a:rPr>
              <a:t>Support Contracts</a:t>
            </a:r>
          </a:p>
          <a:p>
            <a:pPr lvl="1"/>
            <a:r>
              <a:rPr lang="en-US" sz="2000" smtClean="0">
                <a:ea typeface="ＭＳ Ｐゴシック" pitchFamily="-107" charset="-128"/>
              </a:rPr>
              <a:t>Electricity de France</a:t>
            </a:r>
          </a:p>
          <a:p>
            <a:pPr lvl="1"/>
            <a:r>
              <a:rPr lang="en-US" sz="200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96756077"/>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2118757034"/>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108687679"/>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a:t>
            </a:r>
            <a:r>
              <a:rPr lang="en-US" dirty="0">
                <a:latin typeface="Verdana" panose="020B0604030504040204" pitchFamily="34" charset="0"/>
                <a:ea typeface="Verdana" panose="020B0604030504040204" pitchFamily="34" charset="0"/>
                <a:cs typeface="Verdana" panose="020B0604030504040204" pitchFamily="34" charset="0"/>
              </a:rPr>
              <a:t>m</a:t>
            </a:r>
            <a:r>
              <a:rPr lang="en-US" dirty="0">
                <a:latin typeface="Verdana"/>
                <a:cs typeface="Verdana"/>
              </a:rPr>
              <a:t>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dirty="0" smtClean="0"/>
              <a:t>Shell does tab completion and history.</a:t>
            </a:r>
            <a:endParaRPr lang="en-US" dirty="0" smtClean="0"/>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64366245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grpSp>
        <p:nvGrpSpPr>
          <p:cNvPr id="33795" name="Group 10"/>
          <p:cNvGrpSpPr>
            <a:grpSpLocks/>
          </p:cNvGrpSpPr>
          <p:nvPr/>
        </p:nvGrpSpPr>
        <p:grpSpPr bwMode="auto">
          <a:xfrm>
            <a:off x="304800" y="1981200"/>
            <a:ext cx="8534400" cy="3084513"/>
            <a:chOff x="432" y="1536"/>
            <a:chExt cx="3552" cy="1284"/>
          </a:xfrm>
        </p:grpSpPr>
        <p:pic>
          <p:nvPicPr>
            <p:cNvPr id="33798" name="Picture 6"/>
            <p:cNvPicPr>
              <a:picLocks noChangeAspect="1" noChangeArrowheads="1"/>
            </p:cNvPicPr>
            <p:nvPr/>
          </p:nvPicPr>
          <p:blipFill>
            <a:blip r:embed="rId3"/>
            <a:srcRect/>
            <a:stretch>
              <a:fillRect/>
            </a:stretch>
          </p:blipFill>
          <p:spPr bwMode="auto">
            <a:xfrm>
              <a:off x="432" y="1536"/>
              <a:ext cx="1530" cy="1284"/>
            </a:xfrm>
            <a:prstGeom prst="rect">
              <a:avLst/>
            </a:prstGeom>
            <a:noFill/>
            <a:ln w="9525">
              <a:noFill/>
              <a:miter lim="800000"/>
              <a:headEnd/>
              <a:tailEnd/>
            </a:ln>
          </p:spPr>
        </p:pic>
        <p:pic>
          <p:nvPicPr>
            <p:cNvPr id="33799" name="Picture 5" descr="shuttle"/>
            <p:cNvPicPr>
              <a:picLocks noChangeAspect="1" noChangeArrowheads="1"/>
            </p:cNvPicPr>
            <p:nvPr/>
          </p:nvPicPr>
          <p:blipFill>
            <a:blip r:embed="rId4"/>
            <a:srcRect/>
            <a:stretch>
              <a:fillRect/>
            </a:stretch>
          </p:blipFill>
          <p:spPr bwMode="auto">
            <a:xfrm>
              <a:off x="2544" y="1536"/>
              <a:ext cx="1440" cy="1284"/>
            </a:xfrm>
            <a:prstGeom prst="rect">
              <a:avLst/>
            </a:prstGeom>
            <a:noFill/>
            <a:ln w="9525">
              <a:noFill/>
              <a:miter lim="800000"/>
              <a:headEnd/>
              <a:tailEnd/>
            </a:ln>
          </p:spPr>
        </p:pic>
        <p:sp>
          <p:nvSpPr>
            <p:cNvPr id="33800" name="AutoShape 7"/>
            <p:cNvSpPr>
              <a:spLocks noChangeArrowheads="1"/>
            </p:cNvSpPr>
            <p:nvPr/>
          </p:nvSpPr>
          <p:spPr bwMode="auto">
            <a:xfrm>
              <a:off x="2073" y="2070"/>
              <a:ext cx="360" cy="216"/>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grpSp>
      <p:sp>
        <p:nvSpPr>
          <p:cNvPr id="33796" name="Rectangle 8"/>
          <p:cNvSpPr>
            <a:spLocks noChangeArrowheads="1"/>
          </p:cNvSpPr>
          <p:nvPr/>
        </p:nvSpPr>
        <p:spPr bwMode="auto">
          <a:xfrm>
            <a:off x="0" y="1254125"/>
            <a:ext cx="9144000" cy="0"/>
          </a:xfrm>
          <a:prstGeom prst="rect">
            <a:avLst/>
          </a:prstGeom>
          <a:noFill/>
          <a:ln w="12700">
            <a:noFill/>
            <a:miter lim="800000"/>
            <a:headEnd/>
            <a:tailEnd/>
          </a:ln>
        </p:spPr>
        <p:txBody>
          <a:bodyPr wrap="none" anchor="ctr">
            <a:spAutoFit/>
          </a:bodyPr>
          <a:lstStyle/>
          <a:p>
            <a:endParaRPr lang="en-US"/>
          </a:p>
        </p:txBody>
      </p:sp>
      <p:sp>
        <p:nvSpPr>
          <p:cNvPr id="33797" name="Rectangle 9"/>
          <p:cNvSpPr>
            <a:spLocks noChangeArrowheads="1"/>
          </p:cNvSpPr>
          <p:nvPr/>
        </p:nvSpPr>
        <p:spPr bwMode="auto">
          <a:xfrm>
            <a:off x="0" y="3292475"/>
            <a:ext cx="1098550" cy="274638"/>
          </a:xfrm>
          <a:prstGeom prst="rect">
            <a:avLst/>
          </a:prstGeom>
          <a:noFill/>
          <a:ln w="12700">
            <a:noFill/>
            <a:miter lim="800000"/>
            <a:headEnd/>
            <a:tailEnd/>
          </a:ln>
        </p:spPr>
        <p:txBody>
          <a:bodyPr wrap="none" anchor="ctr">
            <a:spAutoFit/>
          </a:bodyPr>
          <a:lstStyle/>
          <a:p>
            <a:r>
              <a:rPr lang="en-US" sz="1200">
                <a:latin typeface="Times" pitchFamily="-107" charset="0"/>
                <a:cs typeface="Times New Roman" pitchFamily="-107" charset="0"/>
              </a:rPr>
              <a:t>	</a:t>
            </a:r>
            <a:endParaRPr lang="en-US">
              <a:latin typeface="Times" pitchFamily="-107" charset="0"/>
              <a:cs typeface="Times New Roman" pitchFamily="-107" charset="0"/>
            </a:endParaRPr>
          </a:p>
        </p:txBody>
      </p:sp>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p:txBody>
      </p:sp>
    </p:spTree>
    <p:extLst>
      <p:ext uri="{BB962C8B-B14F-4D97-AF65-F5344CB8AC3E}">
        <p14:creationId xmlns:p14="http://schemas.microsoft.com/office/powerpoint/2010/main" val="812660852"/>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2110162478"/>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55821188"/>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a:p>
            <a:pPr marL="171450" indent="0">
              <a:buNone/>
            </a:pPr>
            <a:endParaRPr lang="en-US" sz="2400" dirty="0" smtClean="0"/>
          </a:p>
          <a:p>
            <a:r>
              <a:rPr lang="en-US" sz="2400" dirty="0" smtClean="0"/>
              <a:t>Then feed that into a filter</a:t>
            </a:r>
          </a:p>
          <a:p>
            <a:pPr marL="171450" indent="0">
              <a:buNone/>
            </a:pPr>
            <a:r>
              <a:rPr lang="en-US" sz="2400" dirty="0" smtClean="0">
                <a:latin typeface="Courier"/>
                <a:cs typeface="Courier"/>
              </a:rPr>
              <a:t>Hide()</a:t>
            </a:r>
          </a:p>
          <a:p>
            <a:pPr marL="171450" indent="0">
              <a:buNone/>
            </a:pPr>
            <a:r>
              <a:rPr lang="en-US" sz="2400" dirty="0" smtClean="0">
                <a:latin typeface="Courier"/>
                <a:cs typeface="Courier"/>
              </a:rPr>
              <a:t>shrink = Shrink()</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endParaRPr lang="en-US" sz="2400" dirty="0">
              <a:latin typeface="Courier"/>
              <a:cs typeface="Courier"/>
            </a:endParaRP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Properties</a:t>
            </a:r>
            <a:endParaRPr lang="en-US" dirty="0"/>
          </a:p>
        </p:txBody>
      </p:sp>
      <p:sp>
        <p:nvSpPr>
          <p:cNvPr id="3" name="Content Placeholder 2"/>
          <p:cNvSpPr>
            <a:spLocks noGrp="1"/>
          </p:cNvSpPr>
          <p:nvPr>
            <p:ph idx="1"/>
          </p:nvPr>
        </p:nvSpPr>
        <p:spPr/>
        <p:txBody>
          <a:bodyPr/>
          <a:lstStyle/>
          <a:p>
            <a:r>
              <a:rPr lang="en-US" sz="2400" dirty="0" smtClean="0">
                <a:cs typeface="Courier"/>
              </a:rPr>
              <a:t>Get listing of sphere’s properties</a:t>
            </a:r>
          </a:p>
          <a:p>
            <a:pPr marL="171450" indent="0">
              <a:buNone/>
            </a:pPr>
            <a:r>
              <a:rPr lang="en-US" sz="2000" dirty="0" err="1" smtClean="0">
                <a:latin typeface="Courier"/>
                <a:cs typeface="Courier"/>
              </a:rPr>
              <a:t>dir</a:t>
            </a:r>
            <a:r>
              <a:rPr lang="en-US" sz="2000" dirty="0" smtClean="0">
                <a:latin typeface="Courier"/>
                <a:cs typeface="Courier"/>
              </a:rPr>
              <a:t>(sphere)</a:t>
            </a:r>
          </a:p>
          <a:p>
            <a:endParaRPr lang="en-US" sz="2400" dirty="0" smtClean="0">
              <a:cs typeface="Courier"/>
            </a:endParaRPr>
          </a:p>
          <a:p>
            <a:r>
              <a:rPr lang="en-US" sz="2400" dirty="0" smtClean="0">
                <a:cs typeface="Courier"/>
              </a:rPr>
              <a:t>Examine and then change one</a:t>
            </a:r>
          </a:p>
          <a:p>
            <a:pPr marL="171450" indent="0">
              <a:buNone/>
            </a:pPr>
            <a:r>
              <a:rPr lang="en-US" sz="2000" dirty="0" smtClean="0">
                <a:latin typeface="Courier"/>
                <a:cs typeface="Courier"/>
              </a:rPr>
              <a:t>print </a:t>
            </a:r>
            <a:r>
              <a:rPr lang="en-US" sz="2000" dirty="0" err="1" smtClean="0">
                <a:latin typeface="Courier"/>
                <a:cs typeface="Courier"/>
              </a:rPr>
              <a:t>sphere.ThetaResolution</a:t>
            </a:r>
            <a:endParaRPr lang="en-US" sz="2000" dirty="0" smtClean="0">
              <a:latin typeface="Courier"/>
              <a:cs typeface="Courier"/>
            </a:endParaRPr>
          </a:p>
          <a:p>
            <a:pPr marL="171450" indent="0">
              <a:buNone/>
            </a:pPr>
            <a:r>
              <a:rPr lang="en-US" sz="2000" dirty="0" err="1">
                <a:latin typeface="Courier"/>
                <a:cs typeface="Courier"/>
              </a:rPr>
              <a:t>s</a:t>
            </a:r>
            <a:r>
              <a:rPr lang="en-US" sz="2000" dirty="0" err="1" smtClean="0">
                <a:latin typeface="Courier"/>
                <a:cs typeface="Courier"/>
              </a:rPr>
              <a:t>phere.ThetaResolution</a:t>
            </a:r>
            <a:r>
              <a:rPr lang="en-US" sz="2000" dirty="0" smtClean="0">
                <a:latin typeface="Courier"/>
                <a:cs typeface="Courier"/>
              </a:rPr>
              <a:t> = 16</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Change a different filter</a:t>
            </a:r>
          </a:p>
          <a:p>
            <a:pPr marL="171450" indent="0">
              <a:buNone/>
            </a:pPr>
            <a:r>
              <a:rPr lang="en-US" sz="2000" dirty="0" err="1">
                <a:latin typeface="Courier"/>
                <a:cs typeface="Courier"/>
              </a:rPr>
              <a:t>s</a:t>
            </a:r>
            <a:r>
              <a:rPr lang="en-US" sz="2000" dirty="0" err="1" smtClean="0">
                <a:latin typeface="Courier"/>
                <a:cs typeface="Courier"/>
              </a:rPr>
              <a:t>hrink.ShrinkFactor</a:t>
            </a:r>
            <a:r>
              <a:rPr lang="en-US" sz="2000" dirty="0" smtClean="0">
                <a:latin typeface="Courier"/>
                <a:cs typeface="Courier"/>
              </a:rPr>
              <a:t> = 0.25</a:t>
            </a:r>
          </a:p>
          <a:p>
            <a:pPr marL="171450" indent="0">
              <a:buNone/>
            </a:pPr>
            <a:r>
              <a:rPr lang="en-US" sz="2000" dirty="0" smtClean="0">
                <a:latin typeface="Courier"/>
                <a:cs typeface="Courier"/>
              </a:rPr>
              <a:t>Render()</a:t>
            </a:r>
          </a:p>
          <a:p>
            <a:pPr marL="685800" indent="-514350">
              <a:buFont typeface="+mj-lt"/>
              <a:buAutoNum type="arabicPeriod"/>
            </a:pPr>
            <a:endParaRPr lang="en-US" sz="2400" dirty="0" smtClean="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smtClean="0"/>
              <a:t>Branching and Merging Pipeline</a:t>
            </a:r>
            <a:endParaRPr lang="en-US" dirty="0"/>
          </a:p>
        </p:txBody>
      </p:sp>
      <p:sp>
        <p:nvSpPr>
          <p:cNvPr id="3" name="Content Placeholder 2"/>
          <p:cNvSpPr>
            <a:spLocks noGrp="1"/>
          </p:cNvSpPr>
          <p:nvPr>
            <p:ph idx="1"/>
          </p:nvPr>
        </p:nvSpPr>
        <p:spPr/>
        <p:txBody>
          <a:bodyPr/>
          <a:lstStyle/>
          <a:p>
            <a:r>
              <a:rPr lang="en-US" sz="2400" dirty="0" smtClean="0"/>
              <a:t>Feed sphere’s output into a second filter</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wireframe = </a:t>
            </a:r>
            <a:r>
              <a:rPr lang="en-US" sz="2000" dirty="0" err="1" smtClean="0">
                <a:latin typeface="Courier"/>
                <a:cs typeface="Courier"/>
              </a:rPr>
              <a:t>ExtractEdges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Input=sphere)</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Feed two filters into one</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group = </a:t>
            </a:r>
            <a:r>
              <a:rPr lang="en-US" sz="2000" dirty="0" err="1" smtClean="0">
                <a:latin typeface="Courier"/>
                <a:cs typeface="Courier"/>
              </a:rPr>
              <a:t>GroupDatasets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a:t>
            </a:r>
            <a:r>
              <a:rPr lang="en-US" sz="2000" dirty="0" err="1" smtClean="0">
                <a:latin typeface="Courier"/>
                <a:cs typeface="Courier"/>
              </a:rPr>
              <a:t>shrink,wireframe</a:t>
            </a:r>
            <a:r>
              <a:rPr lang="en-US" sz="2000" dirty="0" smtClean="0">
                <a:latin typeface="Courier"/>
                <a:cs typeface="Courier"/>
              </a:rPr>
              <a:t>])</a:t>
            </a:r>
          </a:p>
          <a:p>
            <a:pPr marL="171450" indent="0">
              <a:buNone/>
            </a:pPr>
            <a:r>
              <a:rPr lang="en-US" sz="2000" dirty="0" smtClean="0">
                <a:latin typeface="Courier"/>
                <a:cs typeface="Courier"/>
              </a:rPr>
              <a:t>Show()</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Pipeline Objects</a:t>
            </a:r>
            <a:endParaRPr lang="en-US" dirty="0"/>
          </a:p>
        </p:txBody>
      </p:sp>
      <p:sp>
        <p:nvSpPr>
          <p:cNvPr id="3" name="Content Placeholder 2"/>
          <p:cNvSpPr>
            <a:spLocks noGrp="1"/>
          </p:cNvSpPr>
          <p:nvPr>
            <p:ph idx="1"/>
          </p:nvPr>
        </p:nvSpPr>
        <p:spPr/>
        <p:txBody>
          <a:bodyPr/>
          <a:lstStyle/>
          <a:p>
            <a:r>
              <a:rPr lang="en-US" dirty="0" err="1" smtClean="0">
                <a:latin typeface="Courier"/>
                <a:cs typeface="Courier"/>
              </a:rPr>
              <a:t>GetSources</a:t>
            </a:r>
            <a:r>
              <a:rPr lang="en-US" dirty="0" smtClean="0">
                <a:latin typeface="Courier"/>
                <a:cs typeface="Courier"/>
              </a:rPr>
              <a:t>()</a:t>
            </a:r>
            <a:r>
              <a:rPr lang="en-US" dirty="0" smtClean="0"/>
              <a:t>  Returns a list of objects listed in the </a:t>
            </a:r>
            <a:r>
              <a:rPr lang="en-US" dirty="0" smtClean="0">
                <a:latin typeface="Verdana"/>
                <a:cs typeface="Verdana"/>
              </a:rPr>
              <a:t>Pipeline Browser</a:t>
            </a:r>
            <a:endParaRPr lang="en-US" dirty="0" smtClean="0">
              <a:cs typeface="Verdana"/>
            </a:endParaRPr>
          </a:p>
          <a:p>
            <a:r>
              <a:rPr lang="en-US" dirty="0" err="1" smtClean="0">
                <a:latin typeface="Courier"/>
                <a:cs typeface="Courier"/>
              </a:rPr>
              <a:t>GetActiveSource</a:t>
            </a:r>
            <a:r>
              <a:rPr lang="en-US" dirty="0" smtClean="0">
                <a:latin typeface="Courier"/>
                <a:cs typeface="Courier"/>
              </a:rPr>
              <a:t>()</a:t>
            </a:r>
            <a:r>
              <a:rPr lang="en-US" dirty="0" smtClean="0">
                <a:cs typeface="Verdana"/>
              </a:rPr>
              <a:t>  Returns the object selected in the </a:t>
            </a:r>
            <a:r>
              <a:rPr lang="en-US" dirty="0" smtClean="0">
                <a:latin typeface="Verdana"/>
                <a:cs typeface="Verdana"/>
              </a:rPr>
              <a:t>Pipeline Browser</a:t>
            </a:r>
          </a:p>
          <a:p>
            <a:r>
              <a:rPr lang="en-US" dirty="0" err="1" smtClean="0">
                <a:latin typeface="Courier"/>
                <a:cs typeface="Courier"/>
              </a:rPr>
              <a:t>SetActiveSource</a:t>
            </a:r>
            <a:r>
              <a:rPr lang="en-US" dirty="0" smtClean="0">
                <a:latin typeface="Courier"/>
                <a:cs typeface="Courier"/>
              </a:rPr>
              <a:t>()</a:t>
            </a:r>
            <a:r>
              <a:rPr lang="en-US" dirty="0" smtClean="0">
                <a:cs typeface="Verdana"/>
              </a:rPr>
              <a:t>  Sets the object selected in the </a:t>
            </a:r>
            <a:r>
              <a:rPr lang="en-US" dirty="0" smtClean="0">
                <a:latin typeface="Verdana"/>
                <a:cs typeface="Verdana"/>
              </a:rPr>
              <a:t>Pipeline Browser</a:t>
            </a:r>
            <a:r>
              <a:rPr lang="en-US" dirty="0" smtClean="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9226143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Files</a:t>
            </a:r>
            <a:endParaRPr lang="en-US" dirty="0"/>
          </a:p>
        </p:txBody>
      </p:sp>
      <p:sp>
        <p:nvSpPr>
          <p:cNvPr id="3" name="Content Placeholder 2"/>
          <p:cNvSpPr>
            <a:spLocks noGrp="1"/>
          </p:cNvSpPr>
          <p:nvPr>
            <p:ph idx="1"/>
          </p:nvPr>
        </p:nvSpPr>
        <p:spPr/>
        <p:txBody>
          <a:bodyPr/>
          <a:lstStyle/>
          <a:p>
            <a:r>
              <a:rPr lang="en-US" sz="2400" dirty="0" smtClean="0"/>
              <a:t>Open a </a:t>
            </a:r>
            <a:r>
              <a:rPr lang="en-US" sz="2400" dirty="0" smtClean="0"/>
              <a:t>dataset.</a:t>
            </a:r>
            <a:endParaRPr lang="en-US" sz="2000" dirty="0" smtClean="0"/>
          </a:p>
          <a:p>
            <a:pPr marL="171450" indent="0">
              <a:buNone/>
            </a:pPr>
            <a:r>
              <a:rPr lang="en-US" sz="2000" dirty="0" smtClean="0">
                <a:latin typeface="Courier"/>
                <a:cs typeface="Courier"/>
              </a:rPr>
              <a:t>reader = </a:t>
            </a:r>
            <a:r>
              <a:rPr lang="en-US" sz="2000" dirty="0" err="1" smtClean="0">
                <a:latin typeface="Courier"/>
                <a:cs typeface="Courier"/>
              </a:rPr>
              <a:t>OpenDataFile</a:t>
            </a:r>
            <a:r>
              <a:rPr lang="en-US" sz="2000" dirty="0" smtClean="0">
                <a:latin typeface="Courier"/>
                <a:cs typeface="Courier"/>
              </a:rPr>
              <a:t>('&lt;</a:t>
            </a:r>
            <a:r>
              <a:rPr lang="en-US" sz="2000" dirty="0" smtClean="0">
                <a:latin typeface="Courier"/>
                <a:cs typeface="Courier"/>
              </a:rPr>
              <a:t>p</a:t>
            </a:r>
            <a:r>
              <a:rPr lang="en-US" sz="2000" dirty="0" smtClean="0">
                <a:latin typeface="Courier" pitchFamily="49" charset="0"/>
                <a:cs typeface="Courier"/>
              </a:rPr>
              <a:t>ath</a:t>
            </a:r>
            <a:r>
              <a:rPr lang="en-US" sz="2000" dirty="0" smtClean="0">
                <a:latin typeface="Courier"/>
                <a:cs typeface="Courier"/>
              </a:rPr>
              <a:t>&gt;/</a:t>
            </a:r>
            <a:r>
              <a:rPr lang="en-US" sz="2000" dirty="0">
                <a:latin typeface="Courier"/>
                <a:cs typeface="Courier"/>
              </a:rPr>
              <a:t>disk_out_ref.ex2')</a:t>
            </a:r>
            <a:endParaRPr lang="en-US" sz="2000" dirty="0" smtClean="0">
              <a:latin typeface="Courier"/>
              <a:cs typeface="Courier"/>
            </a:endParaRP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ResetCamera</a:t>
            </a:r>
            <a:r>
              <a:rPr lang="en-US" sz="2000" dirty="0" smtClean="0">
                <a:latin typeface="Courier"/>
                <a:cs typeface="Courier"/>
              </a:rPr>
              <a:t>()</a:t>
            </a:r>
          </a:p>
          <a:p>
            <a:endParaRPr lang="en-US" sz="2000" dirty="0" smtClean="0">
              <a:cs typeface="Courier"/>
            </a:endParaRPr>
          </a:p>
          <a:p>
            <a:r>
              <a:rPr lang="en-US" sz="2400" dirty="0" smtClean="0">
                <a:cs typeface="Courier"/>
              </a:rPr>
              <a:t>Use file browser to help identify </a:t>
            </a:r>
            <a:r>
              <a:rPr lang="en-US" sz="2000" dirty="0" smtClean="0">
                <a:latin typeface="Courier" pitchFamily="49" charset="0"/>
                <a:cs typeface="Courier"/>
              </a:rPr>
              <a:t>&lt;path&gt;</a:t>
            </a:r>
            <a:r>
              <a:rPr lang="en-US" sz="2400" dirty="0" smtClean="0">
                <a:cs typeface="Courier"/>
              </a:rPr>
              <a:t>.</a:t>
            </a:r>
          </a:p>
          <a:p>
            <a:r>
              <a:rPr lang="en-US" sz="2400" dirty="0" smtClean="0">
                <a:cs typeface="Courier"/>
              </a:rPr>
              <a:t>Common locations:</a:t>
            </a:r>
          </a:p>
          <a:p>
            <a:pPr lvl="1"/>
            <a:r>
              <a:rPr lang="en-US" sz="2200" dirty="0" smtClean="0">
                <a:cs typeface="Courier"/>
              </a:rPr>
              <a:t>Mac: </a:t>
            </a:r>
            <a:r>
              <a:rPr lang="en-US" sz="2200" dirty="0">
                <a:cs typeface="Courier"/>
              </a:rPr>
              <a:t>/</a:t>
            </a:r>
            <a:r>
              <a:rPr lang="en-US" sz="2200" dirty="0" smtClean="0">
                <a:cs typeface="Courier"/>
              </a:rPr>
              <a:t>Applications/ParaView-</a:t>
            </a:r>
            <a:r>
              <a:rPr lang="en-US" sz="2200" dirty="0" err="1" smtClean="0">
                <a:cs typeface="Courier"/>
              </a:rPr>
              <a:t>X.X..app</a:t>
            </a:r>
            <a:r>
              <a:rPr lang="en-US" sz="2200" dirty="0" smtClean="0">
                <a:cs typeface="Courier"/>
              </a:rPr>
              <a:t>/Contents/data</a:t>
            </a:r>
          </a:p>
          <a:p>
            <a:pPr lvl="1"/>
            <a:r>
              <a:rPr lang="en-US" sz="2200" dirty="0" smtClean="0">
                <a:cs typeface="Courier"/>
              </a:rPr>
              <a:t>Windows</a:t>
            </a:r>
            <a:r>
              <a:rPr lang="en-US" sz="2200" dirty="0" smtClean="0">
                <a:cs typeface="Courier"/>
              </a:rPr>
              <a:t>: C:/Program Files/ParaView X.X.X/data</a:t>
            </a:r>
          </a:p>
          <a:p>
            <a:pPr lvl="1"/>
            <a:r>
              <a:rPr lang="en-US" sz="2200" dirty="0" smtClean="0">
                <a:cs typeface="Courier"/>
              </a:rPr>
              <a:t>Linux</a:t>
            </a:r>
            <a:r>
              <a:rPr lang="en-US" sz="2200" dirty="0" smtClean="0">
                <a:cs typeface="Courier"/>
              </a:rPr>
              <a:t>: /</a:t>
            </a:r>
            <a:r>
              <a:rPr lang="en-US" sz="2200" dirty="0" err="1" smtClean="0">
                <a:cs typeface="Courier"/>
              </a:rPr>
              <a:t>usr</a:t>
            </a:r>
            <a:r>
              <a:rPr lang="en-US" sz="2200" dirty="0" smtClean="0">
                <a:cs typeface="Courier"/>
              </a:rPr>
              <a:t>/local/lib/paraview-X.X/data</a:t>
            </a:r>
            <a:endParaRPr lang="en-US" sz="2200" dirty="0">
              <a:cs typeface="Courier"/>
            </a:endParaRPr>
          </a:p>
        </p:txBody>
      </p:sp>
    </p:spTree>
    <p:extLst>
      <p:ext uri="{BB962C8B-B14F-4D97-AF65-F5344CB8AC3E}">
        <p14:creationId xmlns:p14="http://schemas.microsoft.com/office/powerpoint/2010/main" val="78768005"/>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Querying Attributes</a:t>
            </a:r>
            <a:endParaRPr lang="en-US" dirty="0"/>
          </a:p>
        </p:txBody>
      </p:sp>
      <p:sp>
        <p:nvSpPr>
          <p:cNvPr id="3" name="Content Placeholder 2"/>
          <p:cNvSpPr>
            <a:spLocks noGrp="1"/>
          </p:cNvSpPr>
          <p:nvPr>
            <p:ph idx="1"/>
          </p:nvPr>
        </p:nvSpPr>
        <p:spPr>
          <a:xfrm>
            <a:off x="228600" y="1524000"/>
            <a:ext cx="8763000" cy="4572000"/>
          </a:xfrm>
        </p:spPr>
        <p:txBody>
          <a:bodyPr/>
          <a:lstStyle/>
          <a:p>
            <a:r>
              <a:rPr lang="en-US" sz="2400" dirty="0" smtClean="0"/>
              <a:t>Examine all point data ranges</a:t>
            </a:r>
          </a:p>
          <a:p>
            <a:pPr marL="171450" indent="0">
              <a:buNone/>
            </a:pPr>
            <a:r>
              <a:rPr lang="en-US" sz="2000" dirty="0" err="1" smtClean="0">
                <a:latin typeface="Courier"/>
                <a:cs typeface="Courier"/>
              </a:rPr>
              <a:t>pd</a:t>
            </a:r>
            <a:r>
              <a:rPr lang="en-US" sz="2000" dirty="0" smtClean="0">
                <a:latin typeface="Courier"/>
                <a:cs typeface="Courier"/>
              </a:rPr>
              <a:t> = </a:t>
            </a:r>
            <a:r>
              <a:rPr lang="en-US" sz="2000" dirty="0" err="1" smtClean="0">
                <a:latin typeface="Courier"/>
                <a:cs typeface="Courier"/>
              </a:rPr>
              <a:t>reader.PointData</a:t>
            </a:r>
            <a:endParaRPr lang="en-US" sz="2000" dirty="0" smtClean="0">
              <a:latin typeface="Courier"/>
              <a:cs typeface="Courier"/>
            </a:endParaRPr>
          </a:p>
          <a:p>
            <a:pPr marL="171450" indent="0">
              <a:buNone/>
            </a:pPr>
            <a:r>
              <a:rPr lang="en-US" sz="2000" dirty="0" smtClean="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ai.GetName</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a:t>
            </a:r>
            <a:r>
              <a:rPr lang="en-US" sz="2000" dirty="0" err="1" smtClean="0">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for </a:t>
            </a:r>
            <a:r>
              <a:rPr lang="en-US" sz="2000" dirty="0" err="1">
                <a:latin typeface="Courier"/>
                <a:cs typeface="Courier"/>
              </a:rPr>
              <a:t>i</a:t>
            </a:r>
            <a:r>
              <a:rPr lang="en-US" sz="2000" dirty="0">
                <a:latin typeface="Courier"/>
                <a:cs typeface="Courier"/>
              </a:rPr>
              <a:t> </a:t>
            </a:r>
            <a:r>
              <a:rPr lang="en-US" sz="2000" dirty="0" smtClean="0">
                <a:latin typeface="Courier"/>
                <a:cs typeface="Courier"/>
              </a:rPr>
              <a:t>in </a:t>
            </a:r>
            <a:r>
              <a:rPr lang="en-US" sz="2000" dirty="0" err="1" smtClean="0">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endParaRPr lang="en-US" sz="2000" dirty="0">
              <a:latin typeface="Courier"/>
              <a:cs typeface="Courier"/>
            </a:endParaRPr>
          </a:p>
          <a:p>
            <a:pPr marL="171450" indent="0">
              <a:buNone/>
            </a:pPr>
            <a:endParaRPr lang="en-US" sz="2400" dirty="0" smtClean="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Coloring Data</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Get a hold of and manipulate display properties</a:t>
            </a:r>
          </a:p>
          <a:p>
            <a:pPr marL="171450" indent="0">
              <a:buNone/>
            </a:pPr>
            <a:r>
              <a:rPr lang="en-US" sz="2000" dirty="0" err="1" smtClean="0">
                <a:latin typeface="Courier"/>
                <a:cs typeface="Courier"/>
              </a:rPr>
              <a:t>readerRep</a:t>
            </a:r>
            <a:r>
              <a:rPr lang="en-US" sz="2000" dirty="0" smtClean="0">
                <a:latin typeface="Courier"/>
                <a:cs typeface="Courier"/>
              </a:rPr>
              <a:t> </a:t>
            </a:r>
            <a:r>
              <a:rPr lang="en-US" sz="2000" dirty="0">
                <a:latin typeface="Courier"/>
                <a:cs typeface="Courier"/>
              </a:rPr>
              <a:t>= </a:t>
            </a:r>
            <a:r>
              <a:rPr lang="en-US" sz="2000" dirty="0" err="1">
                <a:latin typeface="Courier"/>
                <a:cs typeface="Courier"/>
              </a:rPr>
              <a:t>GetRepresentation</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readerRep.DiffuseColor</a:t>
            </a:r>
            <a:r>
              <a:rPr lang="en-US" sz="2000" dirty="0" smtClean="0">
                <a:latin typeface="Courier"/>
                <a:cs typeface="Courier"/>
              </a:rPr>
              <a:t> </a:t>
            </a:r>
            <a:r>
              <a:rPr lang="en-US" sz="2000" dirty="0">
                <a:latin typeface="Courier"/>
                <a:cs typeface="Courier"/>
              </a:rPr>
              <a:t>= [0, 0, 1</a:t>
            </a:r>
            <a:r>
              <a:rPr lang="en-US" sz="2000" dirty="0" smtClean="0">
                <a:latin typeface="Courier"/>
                <a:cs typeface="Courier"/>
              </a:rPr>
              <a:t>]</a:t>
            </a:r>
          </a:p>
          <a:p>
            <a:pPr marL="171450" indent="0">
              <a:buNone/>
            </a:pPr>
            <a:r>
              <a:rPr lang="en-US" sz="2000" dirty="0" err="1" smtClean="0">
                <a:latin typeface="Courier"/>
                <a:cs typeface="Courier"/>
              </a:rPr>
              <a:t>readerRep.SpecularColor</a:t>
            </a:r>
            <a:r>
              <a:rPr lang="en-US" sz="2000" dirty="0" smtClean="0">
                <a:latin typeface="Courier"/>
                <a:cs typeface="Courier"/>
              </a:rPr>
              <a:t> </a:t>
            </a:r>
            <a:r>
              <a:rPr lang="en-US" sz="2000" dirty="0">
                <a:latin typeface="Courier"/>
                <a:cs typeface="Courier"/>
              </a:rPr>
              <a:t>= [1, 1, 1</a:t>
            </a:r>
            <a:r>
              <a:rPr lang="en-US" sz="2000" dirty="0" smtClean="0">
                <a:latin typeface="Courier"/>
                <a:cs typeface="Courier"/>
              </a:rPr>
              <a:t>]</a:t>
            </a:r>
          </a:p>
          <a:p>
            <a:pPr marL="171450" indent="0">
              <a:buNone/>
            </a:pPr>
            <a:r>
              <a:rPr lang="en-US" sz="2000" dirty="0" err="1" smtClean="0">
                <a:latin typeface="Courier"/>
                <a:cs typeface="Courier"/>
              </a:rPr>
              <a:t>readerRep.SpecularPower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128</a:t>
            </a:r>
          </a:p>
          <a:p>
            <a:pPr marL="171450" indent="0">
              <a:buNone/>
            </a:pPr>
            <a:r>
              <a:rPr lang="en-US" sz="2000" dirty="0" err="1" smtClean="0">
                <a:latin typeface="Courier"/>
                <a:cs typeface="Courier"/>
              </a:rPr>
              <a:t>readerRep.Specular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a:t>
            </a:r>
          </a:p>
          <a:p>
            <a:pPr marL="171450" indent="0">
              <a:buNone/>
            </a:pPr>
            <a:r>
              <a:rPr lang="en-US" sz="2000" dirty="0" smtClean="0">
                <a:latin typeface="Courier"/>
                <a:cs typeface="Courier"/>
              </a:rPr>
              <a:t>Render</a:t>
            </a:r>
            <a:r>
              <a:rPr lang="en-US" sz="2000" dirty="0">
                <a:latin typeface="Courier"/>
                <a:cs typeface="Courier"/>
              </a:rPr>
              <a:t>() </a:t>
            </a:r>
            <a:endParaRPr lang="en-US" sz="2000" dirty="0" smtClean="0">
              <a:latin typeface="Courier"/>
              <a:cs typeface="Courier"/>
            </a:endParaRPr>
          </a:p>
          <a:p>
            <a:pPr marL="171450" indent="0">
              <a:buNone/>
            </a:pPr>
            <a:endParaRPr lang="en-US" sz="1800" dirty="0">
              <a:latin typeface="Courier"/>
              <a:cs typeface="Courier"/>
            </a:endParaRPr>
          </a:p>
          <a:p>
            <a:endParaRPr lang="en-US" sz="2400" dirty="0" smtClean="0">
              <a:latin typeface="+mj-lt"/>
              <a:cs typeface="Courier"/>
            </a:endParaRPr>
          </a:p>
          <a:p>
            <a:r>
              <a:rPr lang="en-US" sz="2400" dirty="0" smtClean="0">
                <a:latin typeface="+mj-lt"/>
                <a:cs typeface="Courier"/>
              </a:rPr>
              <a:t>Now assign a color transfer function</a:t>
            </a:r>
            <a:endParaRPr lang="en-US" sz="2400" dirty="0">
              <a:latin typeface="+mj-lt"/>
              <a:cs typeface="Courier"/>
            </a:endParaRPr>
          </a:p>
          <a:p>
            <a:pPr marL="171450" indent="0">
              <a:buNone/>
            </a:pPr>
            <a:r>
              <a:rPr lang="en-US" sz="2000" dirty="0" err="1" smtClean="0">
                <a:latin typeface="Courier"/>
                <a:cs typeface="Courier"/>
              </a:rPr>
              <a:t>ColorBy</a:t>
            </a:r>
            <a:r>
              <a:rPr lang="en-US" sz="2000" dirty="0" smtClean="0">
                <a:latin typeface="Courier"/>
                <a:cs typeface="Courier"/>
              </a:rPr>
              <a:t>(</a:t>
            </a:r>
            <a:r>
              <a:rPr lang="en-US" sz="2000" dirty="0" err="1" smtClean="0">
                <a:latin typeface="Courier"/>
                <a:cs typeface="Courier"/>
              </a:rPr>
              <a:t>readerRep</a:t>
            </a:r>
            <a:r>
              <a:rPr lang="en-US" sz="2000" dirty="0">
                <a:latin typeface="Courier"/>
                <a:cs typeface="Courier"/>
              </a:rPr>
              <a:t>,</a:t>
            </a:r>
            <a:r>
              <a:rPr lang="en-US" sz="2000" dirty="0" smtClean="0">
                <a:latin typeface="Courier"/>
                <a:cs typeface="Courier"/>
              </a:rPr>
              <a:t> ('</a:t>
            </a:r>
            <a:r>
              <a:rPr lang="en-US" sz="2000" dirty="0" err="1" smtClean="0">
                <a:latin typeface="Courier"/>
                <a:cs typeface="Courier"/>
              </a:rPr>
              <a:t>POINTS',</a:t>
            </a:r>
            <a:r>
              <a:rPr lang="en-US" sz="2000" dirty="0" err="1">
                <a:latin typeface="Courier"/>
                <a:cs typeface="Courier"/>
              </a:rPr>
              <a:t>'Pres</a:t>
            </a:r>
            <a:r>
              <a:rPr lang="en-US" sz="2000" dirty="0" smtClean="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the View</a:t>
            </a:r>
            <a:endParaRPr lang="en-US" dirty="0"/>
          </a:p>
        </p:txBody>
      </p:sp>
      <p:sp>
        <p:nvSpPr>
          <p:cNvPr id="3" name="Content Placeholder 2"/>
          <p:cNvSpPr>
            <a:spLocks noGrp="1"/>
          </p:cNvSpPr>
          <p:nvPr>
            <p:ph idx="1"/>
          </p:nvPr>
        </p:nvSpPr>
        <p:spPr/>
        <p:txBody>
          <a:bodyPr/>
          <a:lstStyle/>
          <a:p>
            <a:pPr marL="171450" indent="0">
              <a:buNone/>
            </a:pPr>
            <a:r>
              <a:rPr lang="en-US" sz="2400" dirty="0" smtClean="0">
                <a:cs typeface="Courier"/>
              </a:rPr>
              <a:t>Get a hold of, then manipulate view properties</a:t>
            </a:r>
          </a:p>
          <a:p>
            <a:pPr marL="171450" indent="0">
              <a:buNone/>
            </a:pPr>
            <a:endParaRPr lang="en-US" sz="1100" dirty="0" smtClean="0">
              <a:latin typeface="Courier"/>
              <a:cs typeface="Courier"/>
            </a:endParaRPr>
          </a:p>
          <a:p>
            <a:pPr marL="171450" indent="0">
              <a:buNone/>
            </a:pPr>
            <a:r>
              <a:rPr lang="en-US" sz="2000" dirty="0" smtClean="0">
                <a:latin typeface="Courier"/>
                <a:cs typeface="Courier"/>
              </a:rPr>
              <a:t>view </a:t>
            </a:r>
            <a:r>
              <a:rPr lang="en-US" sz="2000" dirty="0">
                <a:latin typeface="Courier"/>
                <a:cs typeface="Courier"/>
              </a:rPr>
              <a:t>= </a:t>
            </a:r>
            <a:r>
              <a:rPr lang="en-US" sz="2000" dirty="0" err="1">
                <a:latin typeface="Courier"/>
                <a:cs typeface="Courier"/>
              </a:rPr>
              <a:t>GetActiveView</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view.Background</a:t>
            </a:r>
            <a:r>
              <a:rPr lang="en-US" sz="2000" dirty="0" smtClean="0">
                <a:latin typeface="Courier"/>
                <a:cs typeface="Courier"/>
              </a:rPr>
              <a:t> </a:t>
            </a:r>
            <a:r>
              <a:rPr lang="en-US" sz="2000" dirty="0">
                <a:latin typeface="Courier"/>
                <a:cs typeface="Courier"/>
              </a:rPr>
              <a:t>= [0, 0, 0</a:t>
            </a:r>
            <a:r>
              <a:rPr lang="en-US" sz="2000" dirty="0" smtClean="0">
                <a:latin typeface="Courier"/>
                <a:cs typeface="Courier"/>
              </a:rPr>
              <a:t>]</a:t>
            </a:r>
          </a:p>
          <a:p>
            <a:pPr marL="171450" indent="0">
              <a:buNone/>
            </a:pPr>
            <a:r>
              <a:rPr lang="en-US" sz="2000" dirty="0" smtClean="0">
                <a:latin typeface="Courier"/>
                <a:cs typeface="Courier"/>
              </a:rPr>
              <a:t>view.Background2 </a:t>
            </a:r>
            <a:r>
              <a:rPr lang="en-US" sz="2000" dirty="0">
                <a:latin typeface="Courier"/>
                <a:cs typeface="Courier"/>
              </a:rPr>
              <a:t>= [0, 0, 0.6</a:t>
            </a:r>
            <a:r>
              <a:rPr lang="en-US" sz="2000" dirty="0" smtClean="0">
                <a:latin typeface="Courier"/>
                <a:cs typeface="Courier"/>
              </a:rPr>
              <a:t>]</a:t>
            </a:r>
          </a:p>
          <a:p>
            <a:pPr marL="171450" indent="0">
              <a:buNone/>
            </a:pPr>
            <a:r>
              <a:rPr lang="en-US" sz="2000" dirty="0" err="1" smtClean="0">
                <a:latin typeface="Courier"/>
                <a:cs typeface="Courier"/>
              </a:rPr>
              <a:t>view.UseGradientBackground</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True</a:t>
            </a:r>
          </a:p>
          <a:p>
            <a:pPr marL="171450" indent="0">
              <a:buNone/>
            </a:pPr>
            <a:r>
              <a:rPr lang="en-US" sz="2000" dirty="0" smtClean="0">
                <a:latin typeface="Courier"/>
                <a:cs typeface="Courier"/>
              </a:rPr>
              <a:t>Render</a:t>
            </a:r>
            <a:r>
              <a:rPr lang="en-US" sz="2000" dirty="0">
                <a:latin typeface="Courier"/>
                <a:cs typeface="Courier"/>
              </a:rPr>
              <a:t>()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Results</a:t>
            </a:r>
            <a:endParaRPr lang="en-US" dirty="0"/>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smtClean="0">
                <a:cs typeface="Courier"/>
              </a:rPr>
              <a:t>Save Data</a:t>
            </a:r>
          </a:p>
          <a:p>
            <a:pPr marL="171450" indent="0">
              <a:buNone/>
            </a:pPr>
            <a:r>
              <a:rPr lang="en-US" sz="2000" dirty="0" smtClean="0">
                <a:latin typeface="Courier"/>
                <a:cs typeface="Courier"/>
              </a:rPr>
              <a:t>plot = </a:t>
            </a:r>
            <a:r>
              <a:rPr lang="en-US" sz="2000" dirty="0" err="1" smtClean="0">
                <a:latin typeface="Courier"/>
                <a:cs typeface="Courier"/>
              </a:rPr>
              <a:t>PlotOverLine</a:t>
            </a:r>
            <a:r>
              <a:rPr lang="en-US" sz="2000" dirty="0" smtClean="0">
                <a:latin typeface="Courier"/>
                <a:cs typeface="Courier"/>
              </a:rPr>
              <a:t>()</a:t>
            </a:r>
          </a:p>
          <a:p>
            <a:pPr marL="171450" indent="0">
              <a:buNone/>
            </a:pPr>
            <a:r>
              <a:rPr lang="en-US" sz="2000" dirty="0" smtClean="0">
                <a:latin typeface="Courier"/>
                <a:cs typeface="Courier"/>
              </a:rPr>
              <a:t>plot.Source.Point1 = [0,0,0]</a:t>
            </a:r>
          </a:p>
          <a:p>
            <a:pPr marL="171450" indent="0">
              <a:buNone/>
            </a:pPr>
            <a:r>
              <a:rPr lang="en-US" sz="2000" dirty="0" smtClean="0">
                <a:latin typeface="Courier"/>
                <a:cs typeface="Courier"/>
              </a:rPr>
              <a:t>plot.Source.Point2 = [0,0,10]</a:t>
            </a:r>
            <a:br>
              <a:rPr lang="en-US" sz="2000" dirty="0" smtClean="0">
                <a:latin typeface="Courier"/>
                <a:cs typeface="Courier"/>
              </a:rPr>
            </a:br>
            <a:r>
              <a:rPr lang="en-US" sz="2000" dirty="0" smtClean="0">
                <a:latin typeface="Courier"/>
                <a:cs typeface="Courier"/>
              </a:rPr>
              <a:t>writer = </a:t>
            </a:r>
            <a:r>
              <a:rPr lang="en-US" sz="2000" dirty="0" err="1" smtClean="0">
                <a:latin typeface="Courier"/>
                <a:cs typeface="Courier"/>
              </a:rPr>
              <a:t>CreateWriter</a:t>
            </a:r>
            <a:r>
              <a:rPr lang="en-US" sz="2000" dirty="0" smtClean="0">
                <a:latin typeface="Courier"/>
                <a:cs typeface="Courier"/>
              </a:rPr>
              <a:t>('⟨path⟩/plot.csv')</a:t>
            </a:r>
          </a:p>
          <a:p>
            <a:pPr marL="171450" indent="0">
              <a:buNone/>
            </a:pPr>
            <a:r>
              <a:rPr lang="en-US" sz="2000" dirty="0" err="1" smtClean="0">
                <a:latin typeface="Courier"/>
                <a:cs typeface="Courier"/>
              </a:rPr>
              <a:t>writer.UpdatePipeline</a:t>
            </a:r>
            <a:r>
              <a:rPr lang="en-US" sz="2000" dirty="0" smtClean="0">
                <a:latin typeface="Courier"/>
                <a:cs typeface="Courier"/>
              </a:rPr>
              <a:t>()</a:t>
            </a:r>
            <a:r>
              <a:rPr lang="en-US" sz="2000" dirty="0" smtClean="0"/>
              <a:t> </a:t>
            </a:r>
          </a:p>
          <a:p>
            <a:pPr marL="171450" indent="0">
              <a:buNone/>
            </a:pPr>
            <a:endParaRPr lang="en-US" sz="2000" dirty="0" smtClean="0"/>
          </a:p>
          <a:p>
            <a:pPr marL="171450" indent="0">
              <a:buNone/>
            </a:pPr>
            <a:r>
              <a:rPr lang="en-US" sz="2400" dirty="0" smtClean="0"/>
              <a:t>Then save screen capture of plot</a:t>
            </a:r>
          </a:p>
          <a:p>
            <a:pPr marL="171450" indent="0">
              <a:buNone/>
            </a:pPr>
            <a:r>
              <a:rPr lang="en-US" sz="2000" dirty="0" err="1" smtClean="0">
                <a:latin typeface="Courier"/>
                <a:cs typeface="Courier"/>
              </a:rPr>
              <a:t>plotView</a:t>
            </a:r>
            <a:r>
              <a:rPr lang="en-US" sz="2000" dirty="0" smtClean="0">
                <a:latin typeface="Courier"/>
                <a:cs typeface="Courier"/>
              </a:rPr>
              <a:t> = </a:t>
            </a:r>
            <a:r>
              <a:rPr lang="en-US" sz="2000" dirty="0" err="1" smtClean="0">
                <a:latin typeface="Courier"/>
                <a:cs typeface="Courier"/>
              </a:rPr>
              <a:t>CreateView</a:t>
            </a:r>
            <a:r>
              <a:rPr lang="en-US" sz="2000" dirty="0">
                <a:latin typeface="Courier"/>
                <a:cs typeface="Courier"/>
              </a:rPr>
              <a:t>(</a:t>
            </a:r>
            <a:r>
              <a:rPr lang="en-US" sz="2000" dirty="0" smtClean="0">
                <a:latin typeface="Courier"/>
                <a:cs typeface="Courier"/>
              </a:rPr>
              <a:t>'</a:t>
            </a:r>
            <a:r>
              <a:rPr lang="en-US" sz="2000" dirty="0" err="1" smtClean="0">
                <a:latin typeface="Courier"/>
                <a:cs typeface="Courier"/>
              </a:rPr>
              <a:t>XYChartView</a:t>
            </a:r>
            <a:r>
              <a:rPr lang="en-US" sz="2000" dirty="0">
                <a:latin typeface="Courier"/>
                <a:cs typeface="Courier"/>
              </a:rPr>
              <a:t>')</a:t>
            </a:r>
            <a:endParaRPr lang="en-US" sz="2000" dirty="0" smtClean="0">
              <a:latin typeface="Courier"/>
              <a:cs typeface="Courier"/>
            </a:endParaRPr>
          </a:p>
          <a:p>
            <a:pPr marL="171450" indent="0">
              <a:buNone/>
            </a:pPr>
            <a:r>
              <a:rPr lang="en-US" sz="2000" dirty="0" smtClean="0">
                <a:latin typeface="Courier"/>
                <a:cs typeface="Courier"/>
              </a:rPr>
              <a:t>Show(plot)</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SaveScreenshot</a:t>
            </a:r>
            <a:r>
              <a:rPr lang="en-US" sz="2000" dirty="0">
                <a:latin typeface="Courier"/>
                <a:cs typeface="Courier"/>
              </a:rPr>
              <a:t>('&lt;</a:t>
            </a:r>
            <a:r>
              <a:rPr lang="en-US" sz="2000" dirty="0" smtClean="0">
                <a:latin typeface="Courier"/>
                <a:cs typeface="Courier"/>
              </a:rPr>
              <a:t>path&gt;/</a:t>
            </a:r>
            <a:r>
              <a:rPr lang="en-US" sz="2000" dirty="0">
                <a:latin typeface="Courier"/>
                <a:cs typeface="Courier"/>
              </a:rPr>
              <a:t>plot.png') </a:t>
            </a:r>
          </a:p>
          <a:p>
            <a:pPr marL="171450" indent="0">
              <a:buNone/>
            </a:pPr>
            <a:endParaRPr lang="en-US" sz="2000" dirty="0" smtClean="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Online Help – </a:t>
            </a:r>
            <a:r>
              <a:rPr lang="en-US" dirty="0" smtClean="0">
                <a:solidFill>
                  <a:srgbClr val="FF0000"/>
                </a:solidFill>
                <a:ea typeface="ＭＳ Ｐゴシック" pitchFamily="-107" charset="-128"/>
              </a:rPr>
              <a:t>F1</a:t>
            </a:r>
          </a:p>
          <a:p>
            <a:r>
              <a:rPr lang="en-US" i="1" dirty="0" smtClean="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smtClean="0">
                <a:ea typeface="ＭＳ Ｐゴシック" pitchFamily="-107" charset="-128"/>
                <a:hlinkClick r:id="rId3"/>
              </a:rPr>
              <a:t>/</a:t>
            </a:r>
            <a:r>
              <a:rPr lang="en-US" sz="2000" dirty="0" smtClean="0">
                <a:ea typeface="ＭＳ Ｐゴシック" pitchFamily="-107" charset="-128"/>
              </a:rPr>
              <a:t> </a:t>
            </a:r>
            <a:endParaRPr lang="en-US" dirty="0" smtClean="0">
              <a:ea typeface="ＭＳ Ｐゴシック" pitchFamily="-107" charset="-128"/>
            </a:endParaRPr>
          </a:p>
          <a:p>
            <a:r>
              <a:rPr lang="en-US" dirty="0" smtClean="0">
                <a:ea typeface="ＭＳ Ｐゴシック" pitchFamily="-107" charset="-128"/>
              </a:rPr>
              <a:t>Tutorials</a:t>
            </a:r>
          </a:p>
          <a:p>
            <a:pPr lvl="1"/>
            <a:r>
              <a:rPr lang="en-US" dirty="0">
                <a:ea typeface="ＭＳ Ｐゴシック" pitchFamily="-107" charset="-128"/>
                <a:hlinkClick r:id="rId4"/>
              </a:rPr>
              <a:t>http://www.paraview.org/tutorials</a:t>
            </a:r>
            <a:r>
              <a:rPr lang="en-US" dirty="0" smtClean="0">
                <a:ea typeface="ＭＳ Ｐゴシック" pitchFamily="-107" charset="-128"/>
                <a:hlinkClick r:id="rId4"/>
              </a:rPr>
              <a:t>/</a:t>
            </a:r>
            <a:r>
              <a:rPr lang="en-US" dirty="0" smtClean="0">
                <a:ea typeface="ＭＳ Ｐゴシック" pitchFamily="-107" charset="-128"/>
              </a:rPr>
              <a:t> </a:t>
            </a:r>
          </a:p>
          <a:p>
            <a:r>
              <a:rPr lang="en-US" dirty="0" smtClean="0">
                <a:ea typeface="ＭＳ Ｐゴシック" pitchFamily="-107" charset="-128"/>
              </a:rPr>
              <a:t>The ParaView web page</a:t>
            </a:r>
          </a:p>
          <a:p>
            <a:pPr lvl="1"/>
            <a:r>
              <a:rPr lang="en-US" dirty="0" smtClean="0">
                <a:ea typeface="ＭＳ Ｐゴシック" pitchFamily="-107" charset="-128"/>
                <a:hlinkClick r:id="rId5"/>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6"/>
              </a:rPr>
              <a:t>paraview@paraview.org</a:t>
            </a:r>
            <a:endParaRPr lang="en-US" dirty="0" smtClean="0">
              <a:ea typeface="ＭＳ Ｐゴシック" pitchFamily="-107" charset="-128"/>
            </a:endParaRPr>
          </a:p>
        </p:txBody>
      </p:sp>
      <p:pic>
        <p:nvPicPr>
          <p:cNvPr id="6" name="Picture 4" descr="pqHelp32"/>
          <p:cNvPicPr>
            <a:picLocks noChangeAspect="1" noChangeArrowheads="1"/>
          </p:cNvPicPr>
          <p:nvPr/>
        </p:nvPicPr>
        <p:blipFill>
          <a:blip r:embed="rId7"/>
          <a:srcRect/>
          <a:stretch>
            <a:fillRect/>
          </a:stretch>
        </p:blipFill>
        <p:spPr bwMode="auto">
          <a:xfrm>
            <a:off x="4267200" y="1524000"/>
            <a:ext cx="685800" cy="685800"/>
          </a:xfrm>
          <a:prstGeom prst="rect">
            <a:avLst/>
          </a:prstGeom>
          <a:noFill/>
          <a:ln w="9525">
            <a:noFill/>
            <a:miter lim="800000"/>
            <a:headEnd/>
            <a:tailEnd/>
          </a:ln>
        </p:spPr>
      </p:pic>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8"/>
          <a:stretch>
            <a:fillRect/>
          </a:stretch>
        </p:blipFill>
        <p:spPr>
          <a:xfrm>
            <a:off x="6248400" y="914400"/>
            <a:ext cx="2895600" cy="2895600"/>
          </a:xfrm>
          <a:prstGeom prst="rect">
            <a:avLst/>
          </a:prstGeom>
        </p:spPr>
      </p:pic>
      <p:pic>
        <p:nvPicPr>
          <p:cNvPr id="5" name="Picture 4"/>
          <p:cNvPicPr>
            <a:picLocks noChangeAspect="1"/>
          </p:cNvPicPr>
          <p:nvPr/>
        </p:nvPicPr>
        <p:blipFill>
          <a:blip r:embed="rId9"/>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of Deflected Wing Flap</a:t>
            </a:r>
            <a:endParaRPr lang="en-US" dirty="0"/>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r>
              <a:rPr lang="en-US" dirty="0" smtClean="0">
                <a:ea typeface="ＭＳ Ｐゴシック" pitchFamily="-107" charset="-128"/>
              </a:rPr>
              <a:t>Will </a:t>
            </a:r>
            <a:r>
              <a:rPr lang="en-US" dirty="0">
                <a:ea typeface="ＭＳ Ｐゴシック" pitchFamily="-107" charset="-128"/>
              </a:rPr>
              <a:t>discuss </a:t>
            </a:r>
            <a:r>
              <a:rPr lang="en-US" dirty="0" smtClean="0">
                <a:ea typeface="ＭＳ Ｐゴシック" pitchFamily="-107" charset="-128"/>
              </a:rPr>
              <a:t>those that don’t </a:t>
            </a:r>
            <a:r>
              <a:rPr lang="en-US" dirty="0">
                <a:ea typeface="ＭＳ Ｐゴシック" pitchFamily="-107" charset="-128"/>
              </a:rPr>
              <a:t>later</a:t>
            </a:r>
          </a:p>
          <a:p>
            <a:pPr lvl="1"/>
            <a:endParaRPr lang="en-US" dirty="0" smtClean="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Menu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33" y="1490904"/>
            <a:ext cx="3619334" cy="5260959"/>
          </a:xfrm>
          <a:prstGeom prst="rect">
            <a:avLst/>
          </a:prstGeom>
        </p:spPr>
      </p:pic>
    </p:spTree>
    <p:extLst>
      <p:ext uri="{BB962C8B-B14F-4D97-AF65-F5344CB8AC3E}">
        <p14:creationId xmlns:p14="http://schemas.microsoft.com/office/powerpoint/2010/main" val="1757415924"/>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Run server on large machine</a:t>
            </a:r>
          </a:p>
          <a:p>
            <a:pPr lvl="1"/>
            <a:r>
              <a:rPr lang="en-US" dirty="0" smtClean="0">
                <a:ea typeface="ＭＳ Ｐゴシック" pitchFamily="-107" charset="-128"/>
              </a:rPr>
              <a:t>Aggregate memory</a:t>
            </a:r>
          </a:p>
          <a:p>
            <a:pPr lvl="1"/>
            <a:r>
              <a:rPr lang="en-US" dirty="0" smtClean="0">
                <a:ea typeface="ＭＳ Ｐゴシック" pitchFamily="-107" charset="-128"/>
              </a:rPr>
              <a:t>MPI for communication</a:t>
            </a:r>
          </a:p>
          <a:p>
            <a:pPr marL="457200" lvl="1" indent="0">
              <a:buNone/>
            </a:pPr>
            <a:r>
              <a:rPr lang="en-US" dirty="0" smtClean="0">
                <a:ea typeface="ＭＳ Ｐゴシック" pitchFamily="-107" charset="-128"/>
              </a:rPr>
              <a:t>	Kitware binaries have MPI</a:t>
            </a:r>
          </a:p>
          <a:p>
            <a:pPr marL="457200" lvl="1" indent="0">
              <a:buNone/>
            </a:pPr>
            <a:r>
              <a:rPr lang="en-US" dirty="0">
                <a:ea typeface="ＭＳ Ｐゴシック" pitchFamily="-107" charset="-128"/>
              </a:rPr>
              <a:t>	</a:t>
            </a:r>
            <a:r>
              <a:rPr lang="en-US" dirty="0" smtClean="0">
                <a:ea typeface="ＭＳ Ｐゴシック" pitchFamily="-107" charset="-128"/>
              </a:rPr>
              <a:t> but</a:t>
            </a:r>
          </a:p>
          <a:p>
            <a:pPr marL="457200" lvl="1" indent="0">
              <a:buNone/>
            </a:pPr>
            <a:r>
              <a:rPr lang="en-US" dirty="0">
                <a:ea typeface="ＭＳ Ｐゴシック" pitchFamily="-107" charset="-128"/>
              </a:rPr>
              <a:t>	</a:t>
            </a:r>
            <a:r>
              <a:rPr lang="en-US" dirty="0" smtClean="0">
                <a:ea typeface="ＭＳ Ｐゴシック" pitchFamily="-107" charset="-128"/>
              </a:rPr>
              <a:t>  not </a:t>
            </a:r>
            <a:r>
              <a:rPr lang="en-US" dirty="0">
                <a:ea typeface="ＭＳ Ｐゴシック" pitchFamily="-107" charset="-128"/>
              </a:rPr>
              <a:t>tuned to any particular </a:t>
            </a:r>
            <a:r>
              <a:rPr lang="en-US" dirty="0" smtClean="0">
                <a:ea typeface="ＭＳ Ｐゴシック" pitchFamily="-107" charset="-128"/>
              </a:rPr>
              <a:t>machine</a:t>
            </a:r>
            <a:r>
              <a:rPr lang="en-US" dirty="0">
                <a:ea typeface="ＭＳ Ｐゴシック" pitchFamily="-107" charset="-128"/>
              </a:rPr>
              <a:t>	</a:t>
            </a:r>
            <a:r>
              <a:rPr lang="en-US" dirty="0" smtClean="0">
                <a:ea typeface="ＭＳ Ｐゴシック" pitchFamily="-107" charset="-128"/>
              </a:rPr>
              <a:t> </a:t>
            </a:r>
          </a:p>
          <a:p>
            <a:pPr marL="457200" lvl="1" indent="0">
              <a:buNone/>
            </a:pPr>
            <a:r>
              <a:rPr lang="en-US" dirty="0" smtClean="0">
                <a:ea typeface="ＭＳ Ｐゴシック" pitchFamily="-107" charset="-128"/>
              </a:rPr>
              <a:t>      Microsoft MPI (free) not packaged</a:t>
            </a:r>
          </a:p>
          <a:p>
            <a:pPr marL="457200" lvl="1" indent="0">
              <a:buNone/>
            </a:pPr>
            <a:endParaRPr lang="en-US" dirty="0" smtClean="0">
              <a:ea typeface="ＭＳ Ｐゴシック" pitchFamily="-107" charset="-128"/>
            </a:endParaRPr>
          </a:p>
          <a:p>
            <a:pPr marL="457200" lvl="1" indent="0">
              <a:buNone/>
            </a:pPr>
            <a:endParaRPr lang="en-US" dirty="0" smtClean="0">
              <a:ea typeface="ＭＳ Ｐゴシック" pitchFamily="-107" charset="-128"/>
            </a:endParaRPr>
          </a:p>
          <a:p>
            <a:endParaRPr lang="en-US" dirty="0">
              <a:ea typeface="ＭＳ Ｐゴシック" pitchFamily="-107" charset="-128"/>
            </a:endParaRPr>
          </a:p>
          <a:p>
            <a:pPr marL="171450" indent="0">
              <a:buNone/>
            </a:pPr>
            <a:endParaRPr lang="en-US" dirty="0"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Requirements for</a:t>
            </a:r>
            <a:br>
              <a:rPr lang="en-US" dirty="0" smtClean="0">
                <a:ea typeface="ＭＳ Ｐゴシック" pitchFamily="-107" charset="-128"/>
              </a:rPr>
            </a:br>
            <a:r>
              <a:rPr lang="en-US" dirty="0"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C++</a:t>
            </a:r>
          </a:p>
          <a:p>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r>
              <a:rPr lang="en-US" dirty="0" smtClean="0">
                <a:ea typeface="ＭＳ Ｐゴシック" pitchFamily="-107" charset="-128"/>
              </a:rPr>
              <a:t>MPI</a:t>
            </a:r>
          </a:p>
          <a:p>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4.7 (optional</a:t>
            </a:r>
            <a:r>
              <a:rPr lang="en-US" dirty="0" smtClean="0">
                <a:ea typeface="ＭＳ Ｐゴシック" pitchFamily="-107" charset="-128"/>
              </a:rPr>
              <a:t>)</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a:t>p</a:t>
            </a:r>
            <a:r>
              <a:rPr lang="en-US" sz="2400" dirty="0" err="1" smtClean="0"/>
              <a:t>arasphere.py</a:t>
            </a:r>
            <a:r>
              <a:rPr lang="en-US" sz="2400" dirty="0" smtClean="0"/>
              <a:t> </a:t>
            </a:r>
            <a:r>
              <a:rPr lang="en-US" sz="2400" dirty="0" err="1" smtClean="0"/>
              <a:t>paraview</a:t>
            </a:r>
            <a:r>
              <a:rPr lang="en-US" sz="2400" dirty="0" smtClean="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smtClean="0">
                <a:latin typeface="Courier"/>
                <a:cs typeface="Courier"/>
              </a:rPr>
              <a:t>sphere </a:t>
            </a:r>
            <a:r>
              <a:rPr lang="en-US" sz="2000" dirty="0">
                <a:latin typeface="Courier"/>
                <a:cs typeface="Courier"/>
              </a:rPr>
              <a:t>= Sphere(</a:t>
            </a:r>
            <a:r>
              <a:rPr lang="en-US" sz="2000" dirty="0" smtClean="0">
                <a:latin typeface="Courier"/>
                <a:cs typeface="Courier"/>
              </a:rPr>
              <a:t>)</a:t>
            </a:r>
          </a:p>
          <a:p>
            <a:pPr marL="171450" indent="0">
              <a:buNone/>
            </a:pPr>
            <a:r>
              <a:rPr lang="en-US" sz="2000" dirty="0" smtClean="0">
                <a:latin typeface="Courier"/>
                <a:cs typeface="Courier"/>
              </a:rPr>
              <a:t>rep </a:t>
            </a:r>
            <a:r>
              <a:rPr lang="en-US" sz="2000" dirty="0">
                <a:latin typeface="Courier"/>
                <a:cs typeface="Courier"/>
              </a:rPr>
              <a:t>= Show(</a:t>
            </a:r>
            <a:r>
              <a:rPr lang="en-US" sz="2000" dirty="0" smtClean="0">
                <a:latin typeface="Courier"/>
                <a:cs typeface="Courier"/>
              </a:rPr>
              <a:t>)</a:t>
            </a:r>
          </a:p>
          <a:p>
            <a:pPr marL="171450" indent="0">
              <a:buNone/>
            </a:pPr>
            <a:r>
              <a:rPr lang="en-US" sz="2000" dirty="0" err="1" smtClean="0">
                <a:latin typeface="Courier"/>
                <a:cs typeface="Courier"/>
              </a:rPr>
              <a:t>ColorBy</a:t>
            </a:r>
            <a:r>
              <a:rPr lang="en-US" sz="2000" dirty="0">
                <a:latin typeface="Courier"/>
                <a:cs typeface="Courier"/>
              </a:rPr>
              <a:t>(rep, (’POINTS’, ’</a:t>
            </a:r>
            <a:r>
              <a:rPr lang="en-US" sz="2000" dirty="0" err="1">
                <a:latin typeface="Courier"/>
                <a:cs typeface="Courier"/>
              </a:rPr>
              <a:t>vtkProcessId</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 </a:t>
            </a:r>
            <a:r>
              <a:rPr lang="en-US" sz="2000" dirty="0" err="1">
                <a:latin typeface="Courier"/>
                <a:cs typeface="Courier"/>
              </a:rPr>
              <a:t>rep.RescaleTransferFunctionToDataRange</a:t>
            </a:r>
            <a:r>
              <a:rPr lang="en-US" sz="2000" dirty="0">
                <a:latin typeface="Courier"/>
                <a:cs typeface="Courier"/>
              </a:rPr>
              <a:t>(True) Render(</a:t>
            </a:r>
            <a:r>
              <a:rPr lang="en-US" sz="2000" dirty="0" smtClean="0">
                <a:latin typeface="Courier"/>
                <a:cs typeface="Courier"/>
              </a:rPr>
              <a:t>)</a:t>
            </a:r>
          </a:p>
          <a:p>
            <a:pPr marL="171450" indent="0">
              <a:buNone/>
            </a:pPr>
            <a:r>
              <a:rPr lang="en-US" sz="2000" dirty="0" err="1" smtClean="0">
                <a:latin typeface="Courier"/>
                <a:cs typeface="Courier"/>
              </a:rPr>
              <a:t>WriteImage</a:t>
            </a:r>
            <a:r>
              <a:rPr lang="en-US" sz="2000" dirty="0">
                <a:latin typeface="Courier"/>
                <a:cs typeface="Courier"/>
              </a:rPr>
              <a:t>("</a:t>
            </a:r>
            <a:r>
              <a:rPr lang="en-US" sz="2000" dirty="0" err="1" smtClean="0">
                <a:latin typeface="Courier"/>
                <a:cs typeface="Courier"/>
              </a:rPr>
              <a:t>parasphere.png</a:t>
            </a:r>
            <a:r>
              <a:rPr lang="en-US" sz="2000" dirty="0" smtClean="0">
                <a:latin typeface="Courier"/>
                <a:cs typeface="Courier"/>
              </a:rPr>
              <a:t>")</a:t>
            </a:r>
            <a:endParaRPr lang="en-US" sz="2000" dirty="0">
              <a:latin typeface="Courier"/>
              <a:cs typeface="Courier"/>
            </a:endParaRPr>
          </a:p>
          <a:p>
            <a:endParaRPr lang="en-US" sz="1600" dirty="0" smtClean="0"/>
          </a:p>
          <a:p>
            <a:r>
              <a:rPr lang="en-US" sz="2400" dirty="0" smtClean="0"/>
              <a:t>Run it in parallel</a:t>
            </a:r>
            <a:endParaRPr lang="en-US" sz="2400" dirty="0"/>
          </a:p>
          <a:p>
            <a:pPr marL="171450" indent="0">
              <a:buNone/>
            </a:pPr>
            <a:r>
              <a:rPr lang="en-US" sz="1800" dirty="0" smtClean="0">
                <a:latin typeface="Courier"/>
                <a:cs typeface="Courier"/>
              </a:rPr>
              <a:t>&lt;path to&gt;</a:t>
            </a:r>
            <a:r>
              <a:rPr lang="en-US" sz="1800" dirty="0" err="1" smtClean="0">
                <a:latin typeface="Courier"/>
                <a:cs typeface="Courier"/>
              </a:rPr>
              <a:t>mpiexec</a:t>
            </a:r>
            <a:r>
              <a:rPr lang="en-US" sz="1800" dirty="0" smtClean="0">
                <a:latin typeface="Courier"/>
                <a:cs typeface="Courier"/>
              </a:rPr>
              <a:t> -</a:t>
            </a:r>
            <a:r>
              <a:rPr lang="en-US" sz="1800" dirty="0" err="1" smtClean="0">
                <a:latin typeface="Courier"/>
                <a:cs typeface="Courier"/>
              </a:rPr>
              <a:t>np</a:t>
            </a:r>
            <a:r>
              <a:rPr lang="en-US" sz="1800" dirty="0" smtClean="0">
                <a:latin typeface="Courier"/>
                <a:cs typeface="Courier"/>
              </a:rPr>
              <a:t> 4 \</a:t>
            </a:r>
          </a:p>
          <a:p>
            <a:pPr marL="171450" indent="0">
              <a:buNone/>
            </a:pPr>
            <a:r>
              <a:rPr lang="en-US" sz="1800" dirty="0">
                <a:latin typeface="Courier"/>
                <a:cs typeface="Courier"/>
              </a:rPr>
              <a:t> </a:t>
            </a:r>
            <a:r>
              <a:rPr lang="en-US" sz="1800" dirty="0" smtClean="0">
                <a:latin typeface="Courier"/>
                <a:cs typeface="Courier"/>
              </a:rPr>
              <a:t>&lt;path to&gt;</a:t>
            </a:r>
            <a:r>
              <a:rPr lang="en-US" sz="1800" dirty="0" err="1" smtClean="0">
                <a:latin typeface="Courier"/>
                <a:cs typeface="Courier"/>
              </a:rPr>
              <a:t>pvbatch</a:t>
            </a:r>
            <a:r>
              <a:rPr lang="en-US" sz="1800" dirty="0" smtClean="0">
                <a:latin typeface="Courier"/>
                <a:cs typeface="Courier"/>
              </a:rPr>
              <a:t> </a:t>
            </a:r>
            <a:r>
              <a:rPr lang="en-US" sz="1800" dirty="0" err="1" smtClean="0">
                <a:latin typeface="Courier"/>
                <a:cs typeface="Courier"/>
              </a:rPr>
              <a:t>parasphere.py</a:t>
            </a:r>
            <a:r>
              <a:rPr lang="en-US" sz="1800" dirty="0" smtClean="0">
                <a:latin typeface="Courier"/>
                <a:cs typeface="Courier"/>
              </a:rPr>
              <a:t> </a:t>
            </a:r>
            <a:endParaRPr lang="en-US" sz="1800" dirty="0">
              <a:latin typeface="Courier"/>
              <a:cs typeface="Courier"/>
            </a:endParaRP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More generally</a:t>
            </a:r>
          </a:p>
          <a:p>
            <a:pPr marL="171450" indent="0">
              <a:buNone/>
            </a:pPr>
            <a:r>
              <a:rPr lang="en-US" sz="2000" dirty="0" err="1">
                <a:latin typeface="Courier"/>
                <a:cs typeface="Courier"/>
              </a:rPr>
              <a:t>qsub</a:t>
            </a:r>
            <a:r>
              <a:rPr lang="en-US" sz="2000" dirty="0">
                <a:latin typeface="Courier"/>
                <a:cs typeface="Courier"/>
              </a:rPr>
              <a:t> -A &lt;project to charge </a:t>
            </a:r>
            <a:r>
              <a:rPr lang="en-US" sz="2000" dirty="0" smtClean="0">
                <a:latin typeface="Courier"/>
                <a:cs typeface="Courier"/>
              </a:rPr>
              <a:t>compute </a:t>
            </a:r>
            <a:r>
              <a:rPr lang="en-US" sz="2000" dirty="0">
                <a:latin typeface="Courier"/>
                <a:cs typeface="Courier"/>
              </a:rPr>
              <a:t>time to&gt; \ </a:t>
            </a:r>
          </a:p>
          <a:p>
            <a:pPr marL="171450" indent="0">
              <a:buNone/>
            </a:pPr>
            <a:r>
              <a:rPr lang="en-US" sz="2000" dirty="0" smtClean="0">
                <a:latin typeface="Courier"/>
                <a:cs typeface="Courier"/>
              </a:rPr>
              <a:t>  -N &lt;number of nodes&gt; \ </a:t>
            </a:r>
          </a:p>
          <a:p>
            <a:pPr marL="171450" indent="0">
              <a:buNone/>
            </a:pPr>
            <a:r>
              <a:rPr lang="en-US" sz="2000" dirty="0" smtClean="0">
                <a:latin typeface="Courier"/>
                <a:cs typeface="Courier"/>
              </a:rPr>
              <a:t>  -n &lt;number of processors on each node&gt; \</a:t>
            </a:r>
          </a:p>
          <a:p>
            <a:pPr marL="171450" indent="0">
              <a:buNone/>
            </a:pPr>
            <a:r>
              <a:rPr lang="en-US" sz="2000" dirty="0" smtClean="0">
                <a:latin typeface="Courier"/>
                <a:cs typeface="Courier"/>
              </a:rPr>
              <a:t>  </a:t>
            </a:r>
            <a:r>
              <a:rPr lang="en-US" sz="2000" dirty="0" err="1" smtClean="0">
                <a:latin typeface="Courier"/>
                <a:cs typeface="Courier"/>
              </a:rPr>
              <a:t>mpiexec</a:t>
            </a:r>
            <a:r>
              <a:rPr lang="en-US" sz="2000" dirty="0" smtClean="0">
                <a:latin typeface="Courier"/>
                <a:cs typeface="Courier"/>
              </a:rPr>
              <a:t> -</a:t>
            </a:r>
            <a:r>
              <a:rPr lang="en-US" sz="2000" dirty="0" err="1" smtClean="0">
                <a:latin typeface="Courier"/>
                <a:cs typeface="Courier"/>
              </a:rPr>
              <a:t>np</a:t>
            </a:r>
            <a:r>
              <a:rPr lang="en-US" sz="2000" dirty="0" smtClean="0">
                <a:latin typeface="Courier"/>
                <a:cs typeface="Courier"/>
              </a:rPr>
              <a:t> &lt;N*n&gt; \ </a:t>
            </a:r>
          </a:p>
          <a:p>
            <a:pPr marL="171450" indent="0">
              <a:buNone/>
            </a:pPr>
            <a:r>
              <a:rPr lang="en-US" sz="2000" dirty="0" smtClean="0">
                <a:latin typeface="Courier"/>
                <a:cs typeface="Courier"/>
              </a:rPr>
              <a:t>    </a:t>
            </a:r>
            <a:r>
              <a:rPr lang="en-US" sz="2000" dirty="0" err="1" smtClean="0">
                <a:latin typeface="Courier"/>
                <a:cs typeface="Courier"/>
              </a:rPr>
              <a:t>pvbatch</a:t>
            </a:r>
            <a:r>
              <a:rPr lang="en-US" sz="2000" dirty="0" smtClean="0">
                <a:latin typeface="Courier"/>
                <a:cs typeface="Courier"/>
              </a:rPr>
              <a:t> &lt;arguments for </a:t>
            </a:r>
            <a:r>
              <a:rPr lang="en-US" sz="2000" dirty="0" err="1" smtClean="0">
                <a:latin typeface="Courier"/>
                <a:cs typeface="Courier"/>
              </a:rPr>
              <a:t>pvbatch</a:t>
            </a:r>
            <a:r>
              <a:rPr lang="en-US" sz="2000" dirty="0" smtClean="0">
                <a:latin typeface="Courier"/>
                <a:cs typeface="Courier"/>
              </a:rPr>
              <a:t>&gt; \</a:t>
            </a:r>
          </a:p>
          <a:p>
            <a:pPr marL="171450" indent="0">
              <a:buNone/>
            </a:pPr>
            <a:r>
              <a:rPr lang="en-US" sz="2000" dirty="0" smtClean="0">
                <a:latin typeface="Courier"/>
                <a:cs typeface="Courier"/>
              </a:rPr>
              <a:t>    </a:t>
            </a:r>
            <a:r>
              <a:rPr lang="en-US" sz="2000" dirty="0" err="1" smtClean="0">
                <a:latin typeface="Courier"/>
                <a:cs typeface="Courier"/>
              </a:rPr>
              <a:t>script.py</a:t>
            </a:r>
            <a:r>
              <a:rPr lang="en-US" sz="2000" dirty="0" smtClean="0">
                <a:latin typeface="Courier"/>
                <a:cs typeface="Courier"/>
              </a:rPr>
              <a:t> &lt;arguments for Python script&gt; </a:t>
            </a:r>
          </a:p>
          <a:p>
            <a:endParaRPr lang="en-US" sz="2000" dirty="0" smtClean="0"/>
          </a:p>
          <a:p>
            <a:r>
              <a:rPr lang="en-US" sz="2400" dirty="0" smtClean="0"/>
              <a:t>Consult system administrators for syntax</a:t>
            </a:r>
          </a:p>
          <a:p>
            <a:endParaRPr lang="en-US" sz="1600" dirty="0" smtClean="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smtClean="0"/>
              <a:t>pvserver</a:t>
            </a:r>
            <a:r>
              <a:rPr lang="en-US" sz="2400" dirty="0" smtClean="0"/>
              <a:t> instead, but still </a:t>
            </a:r>
            <a:r>
              <a:rPr lang="en-US" sz="2400" dirty="0"/>
              <a:t>in parallel</a:t>
            </a:r>
          </a:p>
          <a:p>
            <a:pPr marL="171450" indent="0">
              <a:buNone/>
            </a:pPr>
            <a:r>
              <a:rPr lang="en-US" sz="2400" dirty="0" smtClean="0">
                <a:latin typeface="Courier"/>
                <a:cs typeface="Courier"/>
              </a:rPr>
              <a:t>&lt;</a:t>
            </a:r>
            <a:r>
              <a:rPr lang="en-US" sz="2400" dirty="0">
                <a:latin typeface="Courier"/>
                <a:cs typeface="Courier"/>
              </a:rPr>
              <a: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smtClean="0">
                <a:latin typeface="Courier"/>
                <a:cs typeface="Courier"/>
              </a:rPr>
              <a:t>pvserver</a:t>
            </a:r>
            <a:r>
              <a:rPr lang="en-US" sz="2400" dirty="0" smtClean="0">
                <a:latin typeface="Courier"/>
                <a:cs typeface="Courier"/>
              </a:rPr>
              <a:t> &amp;</a:t>
            </a:r>
          </a:p>
          <a:p>
            <a:pPr marL="171450" indent="0">
              <a:buNone/>
            </a:pPr>
            <a:endParaRPr lang="en-US" sz="2400" dirty="0">
              <a:latin typeface="Courier"/>
              <a:cs typeface="Courier"/>
            </a:endParaRPr>
          </a:p>
          <a:p>
            <a:pPr marL="171450" indent="0">
              <a:buNone/>
            </a:pPr>
            <a:endParaRPr lang="en-US" sz="2400" dirty="0" smtClean="0">
              <a:latin typeface="Courier"/>
              <a:cs typeface="Courier"/>
            </a:endParaRPr>
          </a:p>
          <a:p>
            <a:pPr marL="171450" indent="0">
              <a:buNone/>
            </a:pPr>
            <a:endParaRPr lang="en-US" sz="2400" dirty="0">
              <a:latin typeface="Courier"/>
              <a:cs typeface="Courier"/>
            </a:endParaRPr>
          </a:p>
          <a:p>
            <a:endParaRPr lang="en-US" sz="2400" dirty="0"/>
          </a:p>
          <a:p>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a:t>
            </a:r>
            <a:r>
              <a:rPr lang="en-US" dirty="0" smtClean="0"/>
              <a:t>4 \</a:t>
            </a:r>
          </a:p>
          <a:p>
            <a:r>
              <a:rPr lang="en-US" dirty="0" smtClean="0"/>
              <a:t>/</a:t>
            </a:r>
            <a:r>
              <a:rPr lang="en-US" dirty="0"/>
              <a:t>Applications/</a:t>
            </a:r>
            <a:r>
              <a:rPr lang="en-US" dirty="0" err="1"/>
              <a:t>paraview.app</a:t>
            </a:r>
            <a:r>
              <a:rPr lang="en-US" dirty="0"/>
              <a:t>/Contents/bin/</a:t>
            </a:r>
            <a:r>
              <a:rPr lang="en-US" dirty="0" err="1" smtClean="0"/>
              <a:t>pvserver</a:t>
            </a:r>
            <a:r>
              <a:rPr lang="en-US" dirty="0" smtClean="0"/>
              <a:t> &amp;</a:t>
            </a:r>
            <a:endParaRPr lang="en-US" dirty="0"/>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965096985"/>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pPr marL="171450" indent="0">
              <a:buNone/>
            </a:pPr>
            <a:endParaRPr lang="en-US" sz="2400" dirty="0"/>
          </a:p>
          <a:p>
            <a:r>
              <a:rPr lang="en-US" sz="2400" dirty="0" smtClean="0"/>
              <a:t>Add Server</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Specify an TCP/IP path</a:t>
            </a:r>
          </a:p>
          <a:p>
            <a:r>
              <a:rPr lang="en-US" sz="2400" dirty="0" smtClean="0"/>
              <a:t>Just change nick name to “my computer” in this case</a:t>
            </a:r>
          </a:p>
          <a:p>
            <a:endParaRPr lang="en-US" sz="2400" dirty="0" smtClean="0"/>
          </a:p>
          <a:p>
            <a:endParaRPr lang="en-US" sz="2400" dirty="0"/>
          </a:p>
          <a:p>
            <a:endParaRPr lang="en-US" sz="2400" dirty="0" smtClean="0"/>
          </a:p>
          <a:p>
            <a:endParaRPr lang="en-US" sz="2400" dirty="0"/>
          </a:p>
          <a:p>
            <a:endParaRPr lang="en-US" sz="2400" dirty="0" smtClean="0"/>
          </a:p>
          <a:p>
            <a:pPr marL="171450" indent="0">
              <a:buNone/>
            </a:pPr>
            <a:endParaRPr lang="en-US" sz="2400" dirty="0"/>
          </a:p>
          <a:p>
            <a:pPr marL="171450" indent="0">
              <a:buNone/>
            </a:pPr>
            <a:endParaRPr lang="en-US" sz="2400" dirty="0"/>
          </a:p>
          <a:p>
            <a:endParaRPr lang="en-US" sz="1600" dirty="0" smtClean="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a:t>
            </a:r>
            <a:r>
              <a:rPr lang="en-US" sz="1800" dirty="0" smtClean="0">
                <a:latin typeface="+mj-lt"/>
              </a:rPr>
              <a:t>y computer</a:t>
            </a:r>
            <a:endParaRPr lang="en-US" sz="1800" dirty="0">
              <a:latin typeface="+mj-lt"/>
            </a:endParaRPr>
          </a:p>
        </p:txBody>
      </p:sp>
    </p:spTree>
    <p:extLst>
      <p:ext uri="{BB962C8B-B14F-4D97-AF65-F5344CB8AC3E}">
        <p14:creationId xmlns:p14="http://schemas.microsoft.com/office/powerpoint/2010/main" val="3083926233"/>
      </p:ext>
    </p:extLst>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smtClean="0"/>
              <a:t>pvserver</a:t>
            </a:r>
            <a:r>
              <a:rPr lang="en-US" sz="2400" dirty="0" smtClean="0"/>
              <a:t> already waiting, so keep </a:t>
            </a:r>
            <a:r>
              <a:rPr lang="en-US" sz="2400" dirty="0" smtClean="0">
                <a:latin typeface="Courier"/>
                <a:cs typeface="Courier"/>
              </a:rPr>
              <a:t>Manual</a:t>
            </a:r>
            <a:r>
              <a:rPr lang="en-US" sz="2400" dirty="0" smtClean="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endParaRPr lang="en-US" sz="2400" dirty="0" smtClean="0"/>
          </a:p>
          <a:p>
            <a:pPr marL="171450" indent="0">
              <a:buNone/>
            </a:pPr>
            <a:endParaRPr lang="en-US" sz="2400" dirty="0"/>
          </a:p>
          <a:p>
            <a:r>
              <a:rPr lang="en-US" sz="2400" dirty="0" smtClean="0"/>
              <a:t>Fetch Servers</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Prerequisites on local machine:</a:t>
            </a:r>
          </a:p>
          <a:p>
            <a:pPr lvl="1"/>
            <a:r>
              <a:rPr lang="en-US" sz="2200" dirty="0" smtClean="0"/>
              <a:t>Windows - need Putty (i.e. </a:t>
            </a:r>
            <a:r>
              <a:rPr lang="en-US" sz="2200" dirty="0" err="1" smtClean="0"/>
              <a:t>ssh</a:t>
            </a:r>
            <a:r>
              <a:rPr lang="en-US" sz="2200" dirty="0" smtClean="0"/>
              <a:t>) for secure connection</a:t>
            </a:r>
          </a:p>
          <a:p>
            <a:pPr lvl="1"/>
            <a:r>
              <a:rPr lang="en-US" sz="2200" dirty="0"/>
              <a:t>Mac - need </a:t>
            </a:r>
            <a:r>
              <a:rPr lang="en-US" sz="2200" dirty="0" err="1"/>
              <a:t>XQuartz</a:t>
            </a:r>
            <a:r>
              <a:rPr lang="en-US" sz="2200" dirty="0"/>
              <a:t> (i.e. X11)  for </a:t>
            </a:r>
            <a:r>
              <a:rPr lang="en-US" sz="2200" dirty="0" smtClean="0"/>
              <a:t>login terminal </a:t>
            </a:r>
          </a:p>
          <a:p>
            <a:pPr lvl="1"/>
            <a:r>
              <a:rPr lang="en-US" sz="2200" dirty="0" smtClean="0"/>
              <a:t>Linux </a:t>
            </a:r>
            <a:r>
              <a:rPr lang="en-US" sz="2200" dirty="0"/>
              <a:t>- </a:t>
            </a:r>
            <a:r>
              <a:rPr lang="en-US" sz="2200" dirty="0" smtClean="0"/>
              <a:t>typically OK but do know ‘which </a:t>
            </a:r>
            <a:r>
              <a:rPr lang="en-US" sz="2200" dirty="0" err="1" smtClean="0"/>
              <a:t>xterm</a:t>
            </a:r>
            <a:r>
              <a:rPr lang="en-US" sz="2200" dirty="0" smtClean="0"/>
              <a:t>’</a:t>
            </a:r>
            <a:endParaRPr lang="en-US" sz="2200" dirty="0"/>
          </a:p>
          <a:p>
            <a:endParaRPr lang="en-US" sz="1600" dirty="0" smtClean="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pPr marL="171450" indent="0">
              <a:buNone/>
            </a:pPr>
            <a:endParaRPr lang="en-US" sz="2400" dirty="0" smtClean="0"/>
          </a:p>
          <a:p>
            <a:endParaRPr lang="en-US" sz="2400" dirty="0" smtClean="0"/>
          </a:p>
          <a:p>
            <a:r>
              <a:rPr lang="en-US" sz="2400" dirty="0" smtClean="0"/>
              <a:t>Select one</a:t>
            </a:r>
          </a:p>
          <a:p>
            <a:endParaRPr lang="en-US" sz="2400" dirty="0"/>
          </a:p>
          <a:p>
            <a:endParaRPr lang="en-US" sz="2400" dirty="0" smtClean="0"/>
          </a:p>
          <a:p>
            <a:pPr marL="171450" indent="0">
              <a:buNone/>
            </a:pPr>
            <a:endParaRPr lang="en-US" sz="2400" dirty="0"/>
          </a:p>
          <a:p>
            <a:r>
              <a:rPr lang="en-US" sz="2400" dirty="0" smtClean="0"/>
              <a:t>Import it</a:t>
            </a:r>
          </a:p>
          <a:p>
            <a:endParaRPr lang="en-US" sz="2400" dirty="0"/>
          </a:p>
          <a:p>
            <a:endParaRPr lang="en-US" sz="1600" dirty="0" smtClean="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Click </a:t>
            </a:r>
            <a:r>
              <a:rPr lang="en-US" sz="2400" dirty="0" smtClean="0">
                <a:latin typeface="Courier"/>
                <a:cs typeface="Courier"/>
              </a:rPr>
              <a:t>Connect </a:t>
            </a:r>
            <a:r>
              <a:rPr lang="en-US" sz="2400" dirty="0" smtClean="0"/>
              <a:t>then</a:t>
            </a:r>
          </a:p>
          <a:p>
            <a:endParaRPr lang="en-US" sz="1000" dirty="0" smtClean="0"/>
          </a:p>
          <a:p>
            <a:r>
              <a:rPr lang="en-US" sz="2400" dirty="0" smtClean="0"/>
              <a:t>Configure </a:t>
            </a:r>
            <a:r>
              <a:rPr lang="en-US" sz="2400" dirty="0"/>
              <a:t>session</a:t>
            </a:r>
          </a:p>
          <a:p>
            <a:pPr lvl="1"/>
            <a:r>
              <a:rPr lang="en-US" sz="2200" dirty="0" smtClean="0"/>
              <a:t>Local terminal and </a:t>
            </a:r>
            <a:r>
              <a:rPr lang="en-US" sz="2200" dirty="0" err="1" smtClean="0"/>
              <a:t>ssh</a:t>
            </a:r>
            <a:r>
              <a:rPr lang="en-US" sz="2200" dirty="0" smtClean="0"/>
              <a:t> exes</a:t>
            </a:r>
          </a:p>
          <a:p>
            <a:pPr lvl="1"/>
            <a:r>
              <a:rPr lang="en-US" sz="2200" dirty="0" smtClean="0"/>
              <a:t>ParaView version</a:t>
            </a:r>
            <a:endParaRPr lang="en-US" sz="2400" dirty="0" smtClean="0"/>
          </a:p>
          <a:p>
            <a:pPr lvl="1"/>
            <a:r>
              <a:rPr lang="en-US" sz="2200" dirty="0" smtClean="0"/>
              <a:t>Remote username</a:t>
            </a:r>
          </a:p>
          <a:p>
            <a:pPr lvl="1"/>
            <a:r>
              <a:rPr lang="en-US" sz="2200" dirty="0" smtClean="0"/>
              <a:t>Number of nodes</a:t>
            </a:r>
          </a:p>
          <a:p>
            <a:pPr lvl="1"/>
            <a:r>
              <a:rPr lang="en-US" sz="2200" dirty="0" smtClean="0"/>
              <a:t>Amount of time</a:t>
            </a:r>
          </a:p>
          <a:p>
            <a:pPr lvl="1"/>
            <a:r>
              <a:rPr lang="en-US" sz="2200" dirty="0"/>
              <a:t>Remote </a:t>
            </a:r>
            <a:r>
              <a:rPr lang="en-US" sz="2200" dirty="0" smtClean="0"/>
              <a:t>project</a:t>
            </a:r>
            <a:endParaRPr lang="en-US" sz="2400" dirty="0"/>
          </a:p>
          <a:p>
            <a:pPr lvl="1"/>
            <a:r>
              <a:rPr lang="en-US" sz="2200" dirty="0" smtClean="0"/>
              <a:t>Site specific options</a:t>
            </a:r>
          </a:p>
          <a:p>
            <a:pPr lvl="1"/>
            <a:endParaRPr lang="en-US" sz="1000" dirty="0" smtClean="0"/>
          </a:p>
          <a:p>
            <a:r>
              <a:rPr lang="en-US" sz="2400" dirty="0" smtClean="0"/>
              <a:t>Click </a:t>
            </a:r>
            <a:r>
              <a:rPr lang="en-US" sz="2400" dirty="0" smtClean="0">
                <a:latin typeface="Courier"/>
                <a:cs typeface="Courier"/>
              </a:rPr>
              <a:t>OK</a:t>
            </a:r>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Enter credentials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Once logged in, wait for job to reach top of queue. 3D View will return then.</a:t>
            </a:r>
          </a:p>
          <a:p>
            <a:r>
              <a:rPr lang="en-US" sz="2400" dirty="0" smtClean="0"/>
              <a:t>File -&gt; Open, is remote system’s file system, otherwise about the same as normal</a:t>
            </a:r>
          </a:p>
          <a:p>
            <a:endParaRPr lang="en-US" sz="2400" dirty="0"/>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smtClean="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smtClean="0">
                <a:ea typeface="ＭＳ Ｐゴシック" pitchFamily="-107" charset="-128"/>
              </a:rPr>
              <a:t>Automatic for Structured Meshes.</a:t>
            </a:r>
          </a:p>
          <a:p>
            <a:r>
              <a:rPr lang="en-US" dirty="0" smtClean="0">
                <a:ea typeface="ＭＳ Ｐゴシック" pitchFamily="-107" charset="-128"/>
              </a:rPr>
              <a:t>Partitioning/ghost cells for unstructured is “manual.”</a:t>
            </a:r>
          </a:p>
          <a:p>
            <a:r>
              <a:rPr lang="en-US" dirty="0" smtClean="0">
                <a:ea typeface="ＭＳ Ｐゴシック" pitchFamily="-107" charset="-128"/>
              </a:rPr>
              <a:t>Use Ghost Level Generator to create</a:t>
            </a:r>
          </a:p>
          <a:p>
            <a:r>
              <a:rPr lang="en-US" dirty="0" smtClean="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smtClean="0">
                <a:ea typeface="ＭＳ Ｐゴシック" pitchFamily="-107" charset="-128"/>
              </a:rPr>
              <a:t>Pipeline may cause data to be copied, created, converted.</a:t>
            </a:r>
          </a:p>
          <a:p>
            <a:r>
              <a:rPr lang="en-US" smtClean="0">
                <a:ea typeface="ＭＳ Ｐゴシック" pitchFamily="-107" charset="-128"/>
              </a:rPr>
              <a:t>This advice </a:t>
            </a:r>
            <a:r>
              <a:rPr lang="en-US" b="1" smtClean="0">
                <a:ea typeface="ＭＳ Ｐゴシック" pitchFamily="-107" charset="-128"/>
              </a:rPr>
              <a:t>only for dealing with very large amounts of data</a:t>
            </a:r>
            <a:r>
              <a:rPr lang="en-US" smtClean="0">
                <a:ea typeface="ＭＳ Ｐゴシック" pitchFamily="-107" charset="-128"/>
              </a:rPr>
              <a:t>.</a:t>
            </a:r>
          </a:p>
          <a:p>
            <a:pPr lvl="1"/>
            <a:r>
              <a:rPr lang="en-US" smtClean="0">
                <a:ea typeface="ＭＳ Ｐゴシック" pitchFamily="-107" charset="-128"/>
              </a:rPr>
              <a:t>Remaining available memory is low.</a:t>
            </a:r>
          </a:p>
        </p:txBody>
      </p:sp>
    </p:spTree>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9800" y="1676400"/>
            <a:ext cx="6858000" cy="4286250"/>
          </a:xfrm>
          <a:prstGeom prst="rect">
            <a:avLst/>
          </a:prstGeom>
        </p:spPr>
      </p:pic>
      <p:sp>
        <p:nvSpPr>
          <p:cNvPr id="41986" name="Rectangle 4"/>
          <p:cNvSpPr>
            <a:spLocks noGrp="1" noChangeArrowheads="1"/>
          </p:cNvSpPr>
          <p:nvPr>
            <p:ph type="title"/>
          </p:nvPr>
        </p:nvSpPr>
        <p:spPr/>
        <p:txBody>
          <a:bodyPr/>
          <a:lstStyle/>
          <a:p>
            <a:r>
              <a:rPr lang="en-US" smtClean="0">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Properties Panel</a:t>
            </a:r>
            <a:endParaRPr lang="en-US" sz="1800" dirty="0">
              <a:latin typeface="Arial" charset="0"/>
            </a:endParaRPr>
          </a:p>
        </p:txBody>
      </p:sp>
      <p:sp>
        <p:nvSpPr>
          <p:cNvPr id="41992" name="Text Box 10"/>
          <p:cNvSpPr txBox="1">
            <a:spLocks noChangeArrowheads="1"/>
          </p:cNvSpPr>
          <p:nvPr/>
        </p:nvSpPr>
        <p:spPr bwMode="auto">
          <a:xfrm>
            <a:off x="152400" y="5410200"/>
            <a:ext cx="1035050" cy="366713"/>
          </a:xfrm>
          <a:prstGeom prst="rect">
            <a:avLst/>
          </a:prstGeom>
          <a:noFill/>
          <a:ln w="9525">
            <a:noFill/>
            <a:miter lim="800000"/>
            <a:headEnd/>
            <a:tailEnd/>
          </a:ln>
        </p:spPr>
        <p:txBody>
          <a:bodyPr wrap="none">
            <a:spAutoFit/>
          </a:bodyPr>
          <a:lstStyle/>
          <a:p>
            <a:pPr eaLnBrk="1" hangingPunct="1"/>
            <a:r>
              <a:rPr lang="en-US" sz="1800">
                <a:latin typeface="Arial" charset="0"/>
              </a:rPr>
              <a:t>3D View</a:t>
            </a:r>
          </a:p>
        </p:txBody>
      </p:sp>
      <p:sp>
        <p:nvSpPr>
          <p:cNvPr id="41993" name="Line 11"/>
          <p:cNvSpPr>
            <a:spLocks noChangeShapeType="1"/>
          </p:cNvSpPr>
          <p:nvPr/>
        </p:nvSpPr>
        <p:spPr bwMode="auto">
          <a:xfrm flipV="1">
            <a:off x="1295400" y="1752600"/>
            <a:ext cx="1143000" cy="0"/>
          </a:xfrm>
          <a:prstGeom prst="line">
            <a:avLst/>
          </a:prstGeom>
          <a:noFill/>
          <a:ln w="3175">
            <a:solidFill>
              <a:schemeClr val="bg2"/>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chemeClr val="bg2"/>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chemeClr val="bg2"/>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chemeClr val="bg2"/>
            </a:solidFill>
            <a:round/>
            <a:headEnd/>
            <a:tailEnd/>
          </a:ln>
        </p:spPr>
        <p:txBody>
          <a:bodyPr/>
          <a:lstStyle/>
          <a:p>
            <a:endParaRPr lang="en-US"/>
          </a:p>
        </p:txBody>
      </p:sp>
      <p:sp>
        <p:nvSpPr>
          <p:cNvPr id="41997" name="Line 15"/>
          <p:cNvSpPr>
            <a:spLocks noChangeShapeType="1"/>
          </p:cNvSpPr>
          <p:nvPr/>
        </p:nvSpPr>
        <p:spPr bwMode="auto">
          <a:xfrm>
            <a:off x="1219200" y="5562600"/>
            <a:ext cx="2971800" cy="0"/>
          </a:xfrm>
          <a:prstGeom prst="line">
            <a:avLst/>
          </a:prstGeom>
          <a:noFill/>
          <a:ln w="3175">
            <a:solidFill>
              <a:schemeClr val="bg2"/>
            </a:solidFill>
            <a:round/>
            <a:headEnd/>
            <a:tailEnd/>
          </a:ln>
        </p:spPr>
        <p:txBody>
          <a:bodyPr/>
          <a:lstStyle/>
          <a:p>
            <a:endParaRPr lang="en-US"/>
          </a:p>
        </p:txBody>
      </p:sp>
      <p:sp>
        <p:nvSpPr>
          <p:cNvPr id="14" name="Text Box 9"/>
          <p:cNvSpPr txBox="1">
            <a:spLocks noChangeArrowheads="1"/>
          </p:cNvSpPr>
          <p:nvPr/>
        </p:nvSpPr>
        <p:spPr bwMode="auto">
          <a:xfrm>
            <a:off x="152400" y="4051305"/>
            <a:ext cx="1964350"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Advanced Toggle</a:t>
            </a:r>
            <a:endParaRPr lang="en-US" sz="1800" dirty="0">
              <a:latin typeface="Arial" charset="0"/>
            </a:endParaRPr>
          </a:p>
        </p:txBody>
      </p:sp>
      <p:sp>
        <p:nvSpPr>
          <p:cNvPr id="15" name="Line 14"/>
          <p:cNvSpPr>
            <a:spLocks noChangeShapeType="1"/>
          </p:cNvSpPr>
          <p:nvPr/>
        </p:nvSpPr>
        <p:spPr bwMode="auto">
          <a:xfrm>
            <a:off x="2015067" y="4229100"/>
            <a:ext cx="1964267" cy="0"/>
          </a:xfrm>
          <a:prstGeom prst="line">
            <a:avLst/>
          </a:prstGeom>
          <a:noFill/>
          <a:ln w="3175">
            <a:solidFill>
              <a:schemeClr val="bg2"/>
            </a:solidFill>
            <a:round/>
            <a:headEnd/>
            <a:tailEnd/>
          </a:ln>
        </p:spPr>
        <p:txBody>
          <a:bodyPr/>
          <a:lstStyle/>
          <a:p>
            <a:endParaRPr lang="en-US"/>
          </a:p>
        </p:txBody>
      </p:sp>
    </p:spTree>
    <p:extLst>
      <p:ext uri="{BB962C8B-B14F-4D97-AF65-F5344CB8AC3E}">
        <p14:creationId xmlns:p14="http://schemas.microsoft.com/office/powerpoint/2010/main" val="1799880728"/>
      </p:ext>
    </p:extLst>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smtClean="0">
                <a:ea typeface="ＭＳ Ｐゴシック" pitchFamily="-107" charset="-128"/>
              </a:rPr>
              <a:t>Cell Centers</a:t>
            </a:r>
          </a:p>
          <a:p>
            <a:r>
              <a:rPr lang="en-US" smtClean="0">
                <a:ea typeface="ＭＳ Ｐゴシック" pitchFamily="-107" charset="-128"/>
              </a:rPr>
              <a:t>Contour </a:t>
            </a:r>
          </a:p>
          <a:p>
            <a:r>
              <a:rPr lang="en-US" smtClean="0">
                <a:ea typeface="ＭＳ Ｐゴシック" pitchFamily="-107" charset="-128"/>
              </a:rPr>
              <a:t>Extract CTH Fragments</a:t>
            </a:r>
          </a:p>
          <a:p>
            <a:r>
              <a:rPr lang="en-US" smtClean="0">
                <a:ea typeface="ＭＳ Ｐゴシック" pitchFamily="-107" charset="-128"/>
              </a:rPr>
              <a:t>Extract CTH Parts</a:t>
            </a:r>
          </a:p>
          <a:p>
            <a:r>
              <a:rPr lang="en-US"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smtClean="0">
                <a:ea typeface="ＭＳ Ｐゴシック" pitchFamily="-107" charset="-128"/>
              </a:rPr>
              <a:t>Temporal Filters</a:t>
            </a:r>
          </a:p>
          <a:p>
            <a:pPr lvl="1"/>
            <a:r>
              <a:rPr lang="en-US" smtClean="0">
                <a:ea typeface="ＭＳ Ｐゴシック" pitchFamily="-107" charset="-128"/>
              </a:rPr>
              <a:t>Temporal Interpolator</a:t>
            </a:r>
          </a:p>
          <a:p>
            <a:pPr lvl="1"/>
            <a:r>
              <a:rPr lang="en-US" smtClean="0">
                <a:ea typeface="ＭＳ Ｐゴシック" pitchFamily="-107" charset="-128"/>
              </a:rPr>
              <a:t>Particle Tracer</a:t>
            </a:r>
          </a:p>
          <a:p>
            <a:pPr lvl="1"/>
            <a:r>
              <a:rPr lang="en-US" smtClean="0">
                <a:ea typeface="ＭＳ Ｐゴシック" pitchFamily="-107" charset="-128"/>
              </a:rPr>
              <a:t>Temporal Cache</a:t>
            </a:r>
          </a:p>
          <a:p>
            <a:r>
              <a:rPr lang="en-US"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smtClean="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a:t>
            </a:r>
            <a:r>
              <a:rPr lang="en-US" dirty="0" smtClean="0">
                <a:ea typeface="ＭＳ Ｐゴシック" pitchFamily="-107" charset="-128"/>
              </a:rPr>
              <a:t>compact</a:t>
            </a:r>
            <a:endParaRPr lang="en-US" dirty="0">
              <a:ea typeface="ＭＳ Ｐゴシック" pitchFamily="-107" charset="-128"/>
            </a:endParaRPr>
          </a:p>
          <a:p>
            <a:endParaRPr lang="en-US" dirty="0" smtClean="0">
              <a:ea typeface="ＭＳ Ｐゴシック" pitchFamily="-107" charset="-128"/>
            </a:endParaRPr>
          </a:p>
          <a:p>
            <a:r>
              <a:rPr lang="en-US" dirty="0" smtClean="0">
                <a:ea typeface="ＭＳ Ｐゴシック" pitchFamily="-107" charset="-128"/>
              </a:rPr>
              <a:t>Efficiently copies values onto regular grid</a:t>
            </a:r>
          </a:p>
          <a:p>
            <a:pPr marL="457200" lvl="1" indent="0">
              <a:buNone/>
            </a:pPr>
            <a:endParaRPr lang="en-US" dirty="0" smtClean="0">
              <a:ea typeface="ＭＳ Ｐゴシック" pitchFamily="-107" charset="-128"/>
            </a:endParaRPr>
          </a:p>
          <a:p>
            <a:r>
              <a:rPr lang="en-US" dirty="0" smtClean="0">
                <a:ea typeface="ＭＳ Ｐゴシック" pitchFamily="-107" charset="-128"/>
              </a:rPr>
              <a:t>Can </a:t>
            </a:r>
            <a:r>
              <a:rPr lang="en-US" dirty="0" err="1" smtClean="0">
                <a:ea typeface="ＭＳ Ｐゴシック" pitchFamily="-107" charset="-128"/>
              </a:rPr>
              <a:t>downsample</a:t>
            </a:r>
            <a:r>
              <a:rPr lang="en-US" dirty="0" smtClean="0">
                <a:ea typeface="ＭＳ Ｐゴシック" pitchFamily="-107" charset="-128"/>
              </a:rPr>
              <a:t> at same time</a:t>
            </a:r>
          </a:p>
          <a:p>
            <a:endParaRPr lang="en-US" dirty="0" smtClean="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smtClean="0"/>
              <a:t>Resample To</a:t>
            </a:r>
            <a:br>
              <a:rPr lang="en-US" dirty="0" smtClean="0"/>
            </a:br>
            <a:r>
              <a:rPr lang="en-US" dirty="0" smtClean="0"/>
              <a:t>Image</a:t>
            </a:r>
            <a:endParaRPr lang="en-US" dirty="0"/>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smtClean="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smtClean="0">
                <a:ea typeface="ＭＳ Ｐゴシック" pitchFamily="-107" charset="-128"/>
              </a:rPr>
              <a:t>Still Render</a:t>
            </a:r>
          </a:p>
          <a:p>
            <a:pPr lvl="1"/>
            <a:r>
              <a:rPr lang="en-US" dirty="0" smtClean="0">
                <a:ea typeface="ＭＳ Ｐゴシック" pitchFamily="-107" charset="-128"/>
              </a:rPr>
              <a:t>Full detail render.</a:t>
            </a:r>
          </a:p>
          <a:p>
            <a:r>
              <a:rPr lang="en-US" dirty="0" smtClean="0">
                <a:ea typeface="ＭＳ Ｐゴシック" pitchFamily="-107" charset="-128"/>
              </a:rPr>
              <a:t>Interactive Render</a:t>
            </a:r>
          </a:p>
          <a:p>
            <a:pPr lvl="1"/>
            <a:r>
              <a:rPr lang="en-US" dirty="0" smtClean="0">
                <a:ea typeface="ＭＳ Ｐゴシック" pitchFamily="-107" charset="-128"/>
              </a:rPr>
              <a:t>Sacrifices detail for speed.</a:t>
            </a:r>
          </a:p>
          <a:p>
            <a:pPr lvl="1"/>
            <a:r>
              <a:rPr lang="en-US" dirty="0" smtClean="0">
                <a:ea typeface="ＭＳ Ｐゴシック" pitchFamily="-107" charset="-128"/>
              </a:rPr>
              <a:t>Provides quick rendering rate.</a:t>
            </a:r>
          </a:p>
          <a:p>
            <a:pPr lvl="1"/>
            <a:r>
              <a:rPr lang="en-US" dirty="0" smtClean="0">
                <a:ea typeface="ＭＳ Ｐゴシック" pitchFamily="-107" charset="-128"/>
              </a:rPr>
              <a:t>Used when interacting with 3D view.</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Batch Scripting</a:t>
            </a:r>
          </a:p>
          <a:p>
            <a:r>
              <a:rPr lang="en-US" dirty="0" smtClean="0">
                <a:ea typeface="ＭＳ Ｐゴシック" pitchFamily="-107" charset="-128"/>
              </a:rPr>
              <a:t>Visualizing Large Models</a:t>
            </a:r>
          </a:p>
          <a:p>
            <a:r>
              <a:rPr lang="en-US" dirty="0" smtClean="0">
                <a:ea typeface="ＭＳ Ｐゴシック" pitchFamily="-107" charset="-128"/>
              </a:rPr>
              <a:t>Catalyst</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p:fad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4138084657"/>
      </p:ext>
    </p:extLst>
  </p:cSld>
  <p:clrMapOvr>
    <a:masterClrMapping/>
  </p:clrMapOvr>
  <p:transition>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1906222361"/>
              </p:ext>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val="20000"/>
                    </a:ext>
                  </a:extLst>
                </a:gridCol>
                <a:gridCol w="1551459">
                  <a:extLst>
                    <a:ext uri="{9D8B030D-6E8A-4147-A177-3AD203B41FA5}">
                      <a16:colId xmlns:a16="http://schemas.microsoft.com/office/drawing/2014/main" val="20001"/>
                    </a:ext>
                  </a:extLst>
                </a:gridCol>
                <a:gridCol w="1146031">
                  <a:extLst>
                    <a:ext uri="{9D8B030D-6E8A-4147-A177-3AD203B41FA5}">
                      <a16:colId xmlns:a16="http://schemas.microsoft.com/office/drawing/2014/main" val="20002"/>
                    </a:ext>
                  </a:extLst>
                </a:gridCol>
                <a:gridCol w="1491450">
                  <a:extLst>
                    <a:ext uri="{9D8B030D-6E8A-4147-A177-3AD203B41FA5}">
                      <a16:colId xmlns:a16="http://schemas.microsoft.com/office/drawing/2014/main" val="20003"/>
                    </a:ext>
                  </a:extLst>
                </a:gridCol>
                <a:gridCol w="1784178">
                  <a:extLst>
                    <a:ext uri="{9D8B030D-6E8A-4147-A177-3AD203B41FA5}">
                      <a16:colId xmlns:a16="http://schemas.microsoft.com/office/drawing/2014/main" val="20004"/>
                    </a:ext>
                  </a:extLst>
                </a:gridCol>
              </a:tblGrid>
              <a:tr h="370840">
                <a:tc>
                  <a:txBody>
                    <a:bodyPr/>
                    <a:lstStyle/>
                    <a:p>
                      <a:r>
                        <a:rPr lang="en-US" dirty="0" smtClean="0">
                          <a:solidFill>
                            <a:schemeClr val="tx2"/>
                          </a:solidFill>
                        </a:rPr>
                        <a:t>System Parameter</a:t>
                      </a:r>
                      <a:endParaRPr lang="en-US" dirty="0">
                        <a:solidFill>
                          <a:schemeClr val="tx2"/>
                        </a:solidFill>
                      </a:endParaRP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smtClean="0">
                          <a:solidFill>
                            <a:schemeClr val="tx2"/>
                          </a:solidFill>
                        </a:rPr>
                        <a:t>2011</a:t>
                      </a:r>
                      <a:endParaRPr lang="en-US" dirty="0">
                        <a:solidFill>
                          <a:schemeClr val="tx2"/>
                        </a:solidFill>
                      </a:endParaRPr>
                    </a:p>
                  </a:txBody>
                  <a:tcPr marL="93165" marR="93165">
                    <a:solidFill>
                      <a:schemeClr val="bg2"/>
                    </a:solidFill>
                  </a:tcPr>
                </a:tc>
                <a:tc gridSpan="2">
                  <a:txBody>
                    <a:bodyPr/>
                    <a:lstStyle/>
                    <a:p>
                      <a:pPr algn="ctr"/>
                      <a:r>
                        <a:rPr lang="en-US" dirty="0" smtClean="0">
                          <a:solidFill>
                            <a:schemeClr val="tx2"/>
                          </a:solidFill>
                        </a:rPr>
                        <a:t>“2018”</a:t>
                      </a:r>
                      <a:endParaRPr lang="en-US" dirty="0">
                        <a:solidFill>
                          <a:schemeClr val="tx2"/>
                        </a:solidFill>
                      </a:endParaRPr>
                    </a:p>
                  </a:txBody>
                  <a:tcPr marL="93165" marR="93165">
                    <a:solidFill>
                      <a:schemeClr val="bg2"/>
                    </a:solidFill>
                  </a:tcPr>
                </a:tc>
                <a:tc hMerge="1">
                  <a:txBody>
                    <a:bodyPr/>
                    <a:lstStyle/>
                    <a:p>
                      <a:endParaRPr lang="en-US"/>
                    </a:p>
                  </a:txBody>
                  <a:tcPr/>
                </a:tc>
                <a:tc>
                  <a:txBody>
                    <a:bodyPr/>
                    <a:lstStyle/>
                    <a:p>
                      <a:pPr algn="ctr"/>
                      <a:r>
                        <a:rPr lang="en-US" dirty="0" smtClean="0">
                          <a:solidFill>
                            <a:schemeClr val="tx2"/>
                          </a:solidFill>
                        </a:rPr>
                        <a:t>Factor Change</a:t>
                      </a:r>
                      <a:endParaRPr lang="en-US" dirty="0">
                        <a:solidFill>
                          <a:schemeClr val="tx2"/>
                        </a:solidFill>
                      </a:endParaRP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10000"/>
                  </a:ext>
                </a:extLst>
              </a:tr>
              <a:tr h="370840">
                <a:tc>
                  <a:txBody>
                    <a:bodyPr/>
                    <a:lstStyle/>
                    <a:p>
                      <a:r>
                        <a:rPr lang="en-US" dirty="0" smtClean="0"/>
                        <a:t>System</a:t>
                      </a:r>
                      <a:r>
                        <a:rPr lang="en-US" baseline="0" dirty="0" smtClean="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 PF</a:t>
                      </a:r>
                      <a:endParaRPr lang="en-US" dirty="0"/>
                    </a:p>
                  </a:txBody>
                  <a:tcPr marL="93165" marR="93165"/>
                </a:tc>
                <a:tc gridSpan="2">
                  <a:txBody>
                    <a:bodyPr/>
                    <a:lstStyle/>
                    <a:p>
                      <a:pPr algn="ctr"/>
                      <a:r>
                        <a:rPr lang="en-US" dirty="0" smtClean="0"/>
                        <a:t>1 EF</a:t>
                      </a:r>
                      <a:endParaRPr lang="en-US" dirty="0"/>
                    </a:p>
                  </a:txBody>
                  <a:tcPr marL="93165" marR="93165"/>
                </a:tc>
                <a:tc hMerge="1">
                  <a:txBody>
                    <a:bodyPr/>
                    <a:lstStyle/>
                    <a:p>
                      <a:endParaRPr lang="en-US"/>
                    </a:p>
                  </a:txBody>
                  <a:tcPr/>
                </a:tc>
                <a:tc>
                  <a:txBody>
                    <a:bodyPr/>
                    <a:lstStyle/>
                    <a:p>
                      <a:pPr algn="r"/>
                      <a:r>
                        <a:rPr lang="en-US" dirty="0" smtClean="0"/>
                        <a:t>500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r>
                        <a:rPr lang="en-US" dirty="0" smtClean="0"/>
                        <a:t>Power</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6 MW</a:t>
                      </a:r>
                      <a:endParaRPr lang="en-US" dirty="0"/>
                    </a:p>
                  </a:txBody>
                  <a:tcPr marL="93165" marR="93165"/>
                </a:tc>
                <a:tc gridSpan="2">
                  <a:txBody>
                    <a:bodyPr/>
                    <a:lstStyle/>
                    <a:p>
                      <a:pPr algn="ctr"/>
                      <a:r>
                        <a:rPr lang="en-US" dirty="0" smtClean="0"/>
                        <a:t>≤20 MW</a:t>
                      </a:r>
                      <a:endParaRPr lang="en-US" dirty="0"/>
                    </a:p>
                  </a:txBody>
                  <a:tcPr marL="93165" marR="93165"/>
                </a:tc>
                <a:tc hMerge="1">
                  <a:txBody>
                    <a:bodyPr/>
                    <a:lstStyle/>
                    <a:p>
                      <a:endParaRPr lang="en-US"/>
                    </a:p>
                  </a:txBody>
                  <a:tcPr/>
                </a:tc>
                <a:tc>
                  <a:txBody>
                    <a:bodyPr/>
                    <a:lstStyle/>
                    <a:p>
                      <a:pPr algn="r"/>
                      <a:r>
                        <a:rPr lang="en-US" dirty="0" smtClean="0"/>
                        <a:t>3</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dirty="0" smtClean="0"/>
                        <a:t>System Memory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0.3 PB</a:t>
                      </a:r>
                      <a:endParaRPr lang="en-US" dirty="0"/>
                    </a:p>
                  </a:txBody>
                  <a:tcPr marL="93165" marR="93165"/>
                </a:tc>
                <a:tc gridSpan="2">
                  <a:txBody>
                    <a:bodyPr/>
                    <a:lstStyle/>
                    <a:p>
                      <a:pPr algn="ctr"/>
                      <a:r>
                        <a:rPr lang="en-US" baseline="0" dirty="0" smtClean="0"/>
                        <a:t>32-64 PB</a:t>
                      </a:r>
                      <a:endParaRPr lang="en-US" dirty="0"/>
                    </a:p>
                  </a:txBody>
                  <a:tcPr marL="93165" marR="93165"/>
                </a:tc>
                <a:tc hMerge="1">
                  <a:txBody>
                    <a:bodyPr/>
                    <a:lstStyle/>
                    <a:p>
                      <a:endParaRPr lang="en-US"/>
                    </a:p>
                  </a:txBody>
                  <a:tcPr/>
                </a:tc>
                <a:tc>
                  <a:txBody>
                    <a:bodyPr/>
                    <a:lstStyle/>
                    <a:p>
                      <a:pPr algn="r"/>
                      <a:r>
                        <a:rPr lang="en-US" dirty="0" smtClean="0"/>
                        <a:t>33</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dirty="0" smtClean="0"/>
                        <a:t>Node Performance</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0.125</a:t>
                      </a:r>
                      <a:r>
                        <a:rPr lang="en-US" baseline="0" dirty="0" smtClean="0"/>
                        <a:t> </a:t>
                      </a:r>
                      <a:r>
                        <a:rPr lang="en-US" baseline="0" dirty="0" err="1" smtClean="0"/>
                        <a:t>Tf</a:t>
                      </a:r>
                      <a:r>
                        <a:rPr lang="en-US" baseline="0" dirty="0" smtClean="0"/>
                        <a:t>/s</a:t>
                      </a:r>
                      <a:endParaRPr lang="en-US" dirty="0"/>
                    </a:p>
                  </a:txBody>
                  <a:tcPr marL="93165" marR="93165"/>
                </a:tc>
                <a:tc>
                  <a:txBody>
                    <a:bodyPr/>
                    <a:lstStyle/>
                    <a:p>
                      <a:pPr algn="ctr"/>
                      <a:r>
                        <a:rPr lang="en-US" dirty="0" smtClean="0"/>
                        <a:t>1</a:t>
                      </a:r>
                      <a:r>
                        <a:rPr lang="en-US" baseline="0" dirty="0" smtClean="0"/>
                        <a:t> TF</a:t>
                      </a:r>
                      <a:endParaRPr lang="en-US" dirty="0"/>
                    </a:p>
                  </a:txBody>
                  <a:tcPr marL="93165" marR="93165"/>
                </a:tc>
                <a:tc>
                  <a:txBody>
                    <a:bodyPr/>
                    <a:lstStyle/>
                    <a:p>
                      <a:pPr algn="ctr"/>
                      <a:r>
                        <a:rPr lang="en-US" dirty="0" smtClean="0"/>
                        <a:t>10 TF</a:t>
                      </a:r>
                      <a:endParaRPr lang="en-US" dirty="0"/>
                    </a:p>
                  </a:txBody>
                  <a:tcPr marL="93165" marR="93165"/>
                </a:tc>
                <a:tc>
                  <a:txBody>
                    <a:bodyPr/>
                    <a:lstStyle/>
                    <a:p>
                      <a:pPr algn="r"/>
                      <a:r>
                        <a:rPr lang="en-US" dirty="0" smtClean="0"/>
                        <a:t>8-80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dirty="0" smtClean="0"/>
                        <a:t>Node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12</a:t>
                      </a:r>
                      <a:endParaRPr lang="en-US" dirty="0"/>
                    </a:p>
                  </a:txBody>
                  <a:tcPr marL="93165" marR="93165"/>
                </a:tc>
                <a:tc>
                  <a:txBody>
                    <a:bodyPr/>
                    <a:lstStyle/>
                    <a:p>
                      <a:pPr algn="ctr"/>
                      <a:r>
                        <a:rPr lang="en-US" dirty="0" smtClean="0"/>
                        <a:t>1,000</a:t>
                      </a:r>
                      <a:endParaRPr lang="en-US" dirty="0"/>
                    </a:p>
                  </a:txBody>
                  <a:tcPr marL="93165" marR="93165"/>
                </a:tc>
                <a:tc>
                  <a:txBody>
                    <a:bodyPr/>
                    <a:lstStyle/>
                    <a:p>
                      <a:pPr algn="ctr"/>
                      <a:r>
                        <a:rPr lang="en-US" dirty="0" smtClean="0"/>
                        <a:t>10,000</a:t>
                      </a:r>
                      <a:endParaRPr lang="en-US" dirty="0"/>
                    </a:p>
                  </a:txBody>
                  <a:tcPr marL="93165" marR="93165"/>
                </a:tc>
                <a:tc>
                  <a:txBody>
                    <a:bodyPr/>
                    <a:lstStyle/>
                    <a:p>
                      <a:pPr algn="r"/>
                      <a:r>
                        <a:rPr lang="en-US" dirty="0" smtClean="0"/>
                        <a:t>83-830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dirty="0" smtClean="0"/>
                        <a:t>Network </a:t>
                      </a:r>
                      <a:r>
                        <a:rPr lang="en-US" baseline="0" dirty="0" smtClean="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GB/s</a:t>
                      </a:r>
                      <a:endParaRPr lang="en-US" dirty="0"/>
                    </a:p>
                  </a:txBody>
                  <a:tcPr marL="93165" marR="93165"/>
                </a:tc>
                <a:tc>
                  <a:txBody>
                    <a:bodyPr/>
                    <a:lstStyle/>
                    <a:p>
                      <a:pPr algn="ctr"/>
                      <a:r>
                        <a:rPr lang="en-US" baseline="0" dirty="0" smtClean="0"/>
                        <a:t>100 GB/s</a:t>
                      </a:r>
                      <a:endParaRPr lang="en-US" dirty="0"/>
                    </a:p>
                  </a:txBody>
                  <a:tcPr marL="93165" marR="93165"/>
                </a:tc>
                <a:tc>
                  <a:txBody>
                    <a:bodyPr/>
                    <a:lstStyle/>
                    <a:p>
                      <a:pPr algn="ctr"/>
                      <a:r>
                        <a:rPr lang="en-US" dirty="0" smtClean="0"/>
                        <a:t>1,000 GB/s</a:t>
                      </a:r>
                      <a:endParaRPr lang="en-US" dirty="0"/>
                    </a:p>
                  </a:txBody>
                  <a:tcPr marL="93165" marR="93165"/>
                </a:tc>
                <a:tc>
                  <a:txBody>
                    <a:bodyPr/>
                    <a:lstStyle/>
                    <a:p>
                      <a:pPr algn="r"/>
                      <a:r>
                        <a:rPr lang="en-US" dirty="0" smtClean="0"/>
                        <a:t>66-660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dirty="0" smtClean="0"/>
                        <a:t>System Size (nodes)</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18,700</a:t>
                      </a:r>
                      <a:endParaRPr lang="en-US" dirty="0"/>
                    </a:p>
                  </a:txBody>
                  <a:tcPr marL="93165" marR="93165"/>
                </a:tc>
                <a:tc>
                  <a:txBody>
                    <a:bodyPr/>
                    <a:lstStyle/>
                    <a:p>
                      <a:pPr algn="ctr"/>
                      <a:r>
                        <a:rPr lang="en-US" dirty="0" smtClean="0"/>
                        <a:t>1M</a:t>
                      </a:r>
                      <a:endParaRPr lang="en-US" dirty="0"/>
                    </a:p>
                  </a:txBody>
                  <a:tcPr marL="93165" marR="93165"/>
                </a:tc>
                <a:tc>
                  <a:txBody>
                    <a:bodyPr/>
                    <a:lstStyle/>
                    <a:p>
                      <a:pPr algn="ctr"/>
                      <a:r>
                        <a:rPr lang="en-US" dirty="0" smtClean="0"/>
                        <a:t>100k</a:t>
                      </a:r>
                      <a:endParaRPr lang="en-US" dirty="0"/>
                    </a:p>
                  </a:txBody>
                  <a:tcPr marL="93165" marR="93165"/>
                </a:tc>
                <a:tc>
                  <a:txBody>
                    <a:bodyPr/>
                    <a:lstStyle/>
                    <a:p>
                      <a:pPr algn="r"/>
                      <a:r>
                        <a:rPr lang="en-US" dirty="0" smtClean="0"/>
                        <a:t>50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dirty="0" smtClean="0"/>
                        <a:t>Total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225 K</a:t>
                      </a:r>
                      <a:endParaRPr lang="en-US" dirty="0"/>
                    </a:p>
                  </a:txBody>
                  <a:tcPr marL="93165" marR="93165"/>
                </a:tc>
                <a:tc>
                  <a:txBody>
                    <a:bodyPr/>
                    <a:lstStyle/>
                    <a:p>
                      <a:pPr algn="ctr"/>
                      <a:r>
                        <a:rPr lang="en-US" dirty="0" smtClean="0"/>
                        <a:t>10 B</a:t>
                      </a:r>
                      <a:endParaRPr lang="en-US" dirty="0"/>
                    </a:p>
                  </a:txBody>
                  <a:tcPr marL="93165" marR="93165"/>
                </a:tc>
                <a:tc>
                  <a:txBody>
                    <a:bodyPr/>
                    <a:lstStyle/>
                    <a:p>
                      <a:pPr algn="ctr"/>
                      <a:r>
                        <a:rPr lang="en-US" dirty="0" smtClean="0"/>
                        <a:t>100 B</a:t>
                      </a:r>
                      <a:endParaRPr lang="en-US" dirty="0"/>
                    </a:p>
                  </a:txBody>
                  <a:tcPr marL="93165" marR="93165"/>
                </a:tc>
                <a:tc>
                  <a:txBody>
                    <a:bodyPr/>
                    <a:lstStyle/>
                    <a:p>
                      <a:pPr algn="r"/>
                      <a:r>
                        <a:rPr lang="en-US" dirty="0" smtClean="0"/>
                        <a:t>40k-400k</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r>
                        <a:rPr lang="en-US" dirty="0" smtClean="0"/>
                        <a:t>Storage Capacity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PB</a:t>
                      </a:r>
                      <a:endParaRPr lang="en-US" dirty="0"/>
                    </a:p>
                  </a:txBody>
                  <a:tcPr marL="93165" marR="93165"/>
                </a:tc>
                <a:tc gridSpan="2">
                  <a:txBody>
                    <a:bodyPr/>
                    <a:lstStyle/>
                    <a:p>
                      <a:pPr algn="ctr"/>
                      <a:r>
                        <a:rPr lang="en-US" dirty="0" smtClean="0"/>
                        <a:t>300-1,000 PB</a:t>
                      </a:r>
                      <a:endParaRPr lang="en-US" dirty="0"/>
                    </a:p>
                  </a:txBody>
                  <a:tcPr marL="93165" marR="93165"/>
                </a:tc>
                <a:tc hMerge="1">
                  <a:txBody>
                    <a:bodyPr/>
                    <a:lstStyle/>
                    <a:p>
                      <a:endParaRPr lang="en-US"/>
                    </a:p>
                  </a:txBody>
                  <a:tcPr/>
                </a:tc>
                <a:tc>
                  <a:txBody>
                    <a:bodyPr/>
                    <a:lstStyle/>
                    <a:p>
                      <a:pPr algn="r"/>
                      <a:r>
                        <a:rPr lang="en-US" dirty="0" smtClean="0"/>
                        <a:t>20-67</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70840">
                <a:tc>
                  <a:txBody>
                    <a:bodyPr/>
                    <a:lstStyle/>
                    <a:p>
                      <a:r>
                        <a:rPr lang="en-US" dirty="0" smtClean="0"/>
                        <a:t>I/O 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0.2 TB/s</a:t>
                      </a:r>
                      <a:endParaRPr lang="en-US" dirty="0"/>
                    </a:p>
                  </a:txBody>
                  <a:tcPr marL="93165" marR="93165"/>
                </a:tc>
                <a:tc gridSpan="2">
                  <a:txBody>
                    <a:bodyPr/>
                    <a:lstStyle/>
                    <a:p>
                      <a:pPr algn="ctr"/>
                      <a:r>
                        <a:rPr lang="en-US" dirty="0" smtClean="0"/>
                        <a:t>20-60 TB/s</a:t>
                      </a:r>
                      <a:endParaRPr lang="en-US" dirty="0"/>
                    </a:p>
                  </a:txBody>
                  <a:tcPr marL="93165" marR="93165"/>
                </a:tc>
                <a:tc hMerge="1">
                  <a:txBody>
                    <a:bodyPr/>
                    <a:lstStyle/>
                    <a:p>
                      <a:endParaRPr lang="en-US"/>
                    </a:p>
                  </a:txBody>
                  <a:tcPr/>
                </a:tc>
                <a:tc>
                  <a:txBody>
                    <a:bodyPr/>
                    <a:lstStyle/>
                    <a:p>
                      <a:pPr algn="r"/>
                      <a:r>
                        <a:rPr lang="en-US" dirty="0" smtClean="0"/>
                        <a:t>100-300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r>
              <a:rPr lang="en-US" smtClean="0"/>
              <a:t>Why </a:t>
            </a:r>
            <a:r>
              <a:rPr lang="en-US" i="1" smtClean="0"/>
              <a:t>In Situ</a:t>
            </a:r>
            <a:r>
              <a:rPr lang="en-US" smtClean="0"/>
              <a:t>?</a:t>
            </a:r>
            <a:endParaRPr lang="en-US" dirty="0"/>
          </a:p>
        </p:txBody>
      </p:sp>
      <p:sp>
        <p:nvSpPr>
          <p:cNvPr id="2" name="Oval 1"/>
          <p:cNvSpPr/>
          <p:nvPr/>
        </p:nvSpPr>
        <p:spPr>
          <a:xfrm>
            <a:off x="7318896" y="45262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8896" y="52120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smtClean="0"/>
              <a:t>Source: “Scientific Discovery at the </a:t>
            </a:r>
            <a:r>
              <a:rPr lang="en-US" sz="1000" dirty="0" err="1" smtClean="0"/>
              <a:t>Exascale</a:t>
            </a:r>
            <a:r>
              <a:rPr lang="en-US" sz="1000" dirty="0" smtClean="0"/>
              <a:t>: Report from the DOE ASCR 2011 Workshop on </a:t>
            </a:r>
            <a:r>
              <a:rPr lang="en-US" sz="1000" dirty="0" err="1" smtClean="0"/>
              <a:t>Exascale</a:t>
            </a:r>
            <a:r>
              <a:rPr lang="en-US" sz="1000" dirty="0" smtClean="0"/>
              <a:t> Data Management, Analysis and Visualization.”</a:t>
            </a:r>
            <a:endParaRPr lang="en-US" sz="1000" dirty="0"/>
          </a:p>
        </p:txBody>
      </p:sp>
    </p:spTree>
    <p:extLst>
      <p:ext uri="{BB962C8B-B14F-4D97-AF65-F5344CB8AC3E}">
        <p14:creationId xmlns:p14="http://schemas.microsoft.com/office/powerpoint/2010/main" val="171403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Why </a:t>
            </a:r>
            <a:r>
              <a:rPr lang="en-US" i="1" dirty="0" smtClean="0"/>
              <a:t>In Situ</a:t>
            </a:r>
            <a:r>
              <a:rPr lang="en-US" dirty="0" smtClean="0"/>
              <a:t>?</a:t>
            </a:r>
            <a:endParaRPr lang="en-US" dirty="0"/>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smtClean="0"/>
              <a:t>Need a supercomputer to analyze results from a hero run</a:t>
            </a:r>
          </a:p>
          <a:p>
            <a:pPr marL="0" indent="0">
              <a:buNone/>
            </a:pPr>
            <a:endParaRPr lang="en-US" sz="2400" dirty="0"/>
          </a:p>
          <a:p>
            <a:pPr marL="0" indent="0">
              <a:buNone/>
            </a:pPr>
            <a:endParaRPr lang="en-US" sz="2400" dirty="0" smtClean="0"/>
          </a:p>
          <a:p>
            <a:pPr marL="0" indent="0">
              <a:buNone/>
            </a:pPr>
            <a:endParaRPr lang="en-US" sz="2400" dirty="0"/>
          </a:p>
          <a:p>
            <a:pPr marL="0" indent="0">
              <a:buNone/>
            </a:pPr>
            <a:r>
              <a:rPr lang="en-US" sz="2400" dirty="0" smtClean="0"/>
              <a:t>         </a:t>
            </a:r>
            <a:endParaRPr lang="en-US" sz="2400" dirty="0"/>
          </a:p>
        </p:txBody>
      </p:sp>
      <p:sp>
        <p:nvSpPr>
          <p:cNvPr id="5" name="Slide Number Placeholder 4"/>
          <p:cNvSpPr>
            <a:spLocks noGrp="1"/>
          </p:cNvSpPr>
          <p:nvPr>
            <p:ph type="sldNum" sz="quarter" idx="4294967295"/>
          </p:nvPr>
        </p:nvSpPr>
        <p:spPr>
          <a:xfrm>
            <a:off x="7010400" y="6454775"/>
            <a:ext cx="2133600" cy="365125"/>
          </a:xfrm>
          <a:prstGeom prst="rect">
            <a:avLst/>
          </a:prstGeom>
        </p:spPr>
        <p:txBody>
          <a:bodyPr/>
          <a:lstStyle/>
          <a:p>
            <a:pPr>
              <a:defRPr/>
            </a:pPr>
            <a:fld id="{8F76E1A2-C64F-4918-8EFD-021E0B462136}" type="slidenum">
              <a:rPr lang="en-US" smtClean="0"/>
              <a:pPr>
                <a:defRPr/>
              </a:pPr>
              <a:t>209</a:t>
            </a:fld>
            <a:endParaRPr lang="en-US" dirty="0"/>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2383598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smtClean="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smtClean="0">
                <a:solidFill>
                  <a:schemeClr val="dk1"/>
                </a:solidFill>
                <a:latin typeface="Times New Roman"/>
                <a:cs typeface="Times New Roman"/>
              </a:rPr>
              <a:t>ParaView Catalyst</a:t>
            </a:r>
            <a:endParaRPr lang="en-US" dirty="0">
              <a:solidFill>
                <a:schemeClr val="dk1"/>
              </a:solidFill>
              <a:latin typeface="Times New Roman"/>
              <a:cs typeface="Times New Roman"/>
            </a:endParaRP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Statistics</a:t>
            </a:r>
            <a:endParaRPr lang="en-US" sz="1200" dirty="0"/>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smtClean="0">
                <a:solidFill>
                  <a:schemeClr val="tx2"/>
                </a:solidFill>
              </a:rPr>
              <a:t>In Situ </a:t>
            </a:r>
            <a:r>
              <a:rPr lang="en-US" dirty="0" smtClean="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Series Data</a:t>
            </a:r>
            <a:endParaRPr lang="en-US" sz="1200" dirty="0"/>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8526"/>
                    </a14:imgEffect>
                  </a14:imgLayer>
                </a14:imgProps>
              </a:ex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3519333789"/>
      </p:ext>
    </p:extLst>
  </p:cSld>
  <p:clrMapOvr>
    <a:masterClrMapping/>
  </p:clrMapOvr>
  <p:transition>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Reduced File IO Costs</a:t>
            </a:r>
            <a:endParaRPr lang="en-US" dirty="0">
              <a:solidFill>
                <a:schemeClr val="tx2"/>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989554252"/>
              </p:ext>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a16="http://schemas.microsoft.com/office/drawing/2014/main" val="20000"/>
                    </a:ext>
                  </a:extLst>
                </a:gridCol>
                <a:gridCol w="1185064">
                  <a:extLst>
                    <a:ext uri="{9D8B030D-6E8A-4147-A177-3AD203B41FA5}">
                      <a16:colId xmlns:a16="http://schemas.microsoft.com/office/drawing/2014/main" val="20001"/>
                    </a:ext>
                  </a:extLst>
                </a:gridCol>
                <a:gridCol w="1342860">
                  <a:extLst>
                    <a:ext uri="{9D8B030D-6E8A-4147-A177-3AD203B41FA5}">
                      <a16:colId xmlns:a16="http://schemas.microsoft.com/office/drawing/2014/main" val="20002"/>
                    </a:ext>
                  </a:extLst>
                </a:gridCol>
                <a:gridCol w="1775821">
                  <a:extLst>
                    <a:ext uri="{9D8B030D-6E8A-4147-A177-3AD203B41FA5}">
                      <a16:colId xmlns:a16="http://schemas.microsoft.com/office/drawing/2014/main" val="20003"/>
                    </a:ext>
                  </a:extLst>
                </a:gridCol>
                <a:gridCol w="1572846">
                  <a:extLst>
                    <a:ext uri="{9D8B030D-6E8A-4147-A177-3AD203B41FA5}">
                      <a16:colId xmlns:a16="http://schemas.microsoft.com/office/drawing/2014/main" val="20004"/>
                    </a:ext>
                  </a:extLst>
                </a:gridCol>
              </a:tblGrid>
              <a:tr h="1554480">
                <a:tc>
                  <a:txBody>
                    <a:bodyPr/>
                    <a:lstStyle/>
                    <a:p>
                      <a:r>
                        <a:rPr lang="en-US" sz="2000" dirty="0" smtClean="0"/>
                        <a:t>Time of Processing</a:t>
                      </a:r>
                      <a:endParaRPr lang="en-US" sz="2000" dirty="0"/>
                    </a:p>
                  </a:txBody>
                  <a:tcPr/>
                </a:tc>
                <a:tc>
                  <a:txBody>
                    <a:bodyPr/>
                    <a:lstStyle/>
                    <a:p>
                      <a:r>
                        <a:rPr lang="en-US" sz="2000" dirty="0" smtClean="0"/>
                        <a:t>Type of File</a:t>
                      </a:r>
                      <a:endParaRPr lang="en-US" sz="2000" dirty="0"/>
                    </a:p>
                  </a:txBody>
                  <a:tcPr/>
                </a:tc>
                <a:tc>
                  <a:txBody>
                    <a:bodyPr/>
                    <a:lstStyle/>
                    <a:p>
                      <a:r>
                        <a:rPr lang="en-US" sz="2000" dirty="0" smtClean="0"/>
                        <a:t>Size per</a:t>
                      </a:r>
                      <a:r>
                        <a:rPr lang="en-US" sz="2000" baseline="0" dirty="0" smtClean="0"/>
                        <a:t> File</a:t>
                      </a:r>
                      <a:endParaRPr lang="en-US" sz="2000" dirty="0"/>
                    </a:p>
                  </a:txBody>
                  <a:tcPr/>
                </a:tc>
                <a:tc>
                  <a:txBody>
                    <a:bodyPr/>
                    <a:lstStyle/>
                    <a:p>
                      <a:r>
                        <a:rPr lang="en-US" sz="2000" dirty="0" smtClean="0"/>
                        <a:t>Size per 1000 time</a:t>
                      </a:r>
                      <a:r>
                        <a:rPr lang="en-US" sz="2000" baseline="0" dirty="0" smtClean="0"/>
                        <a:t> steps</a:t>
                      </a:r>
                      <a:endParaRPr lang="en-US" sz="2000" dirty="0"/>
                    </a:p>
                  </a:txBody>
                  <a:tcPr/>
                </a:tc>
                <a:tc>
                  <a:txBody>
                    <a:bodyPr/>
                    <a:lstStyle/>
                    <a:p>
                      <a:r>
                        <a:rPr lang="en-US" sz="2000" dirty="0" smtClean="0"/>
                        <a:t>Time per File</a:t>
                      </a:r>
                      <a:r>
                        <a:rPr lang="en-US" sz="2000" baseline="0" dirty="0" smtClean="0"/>
                        <a:t> to Write at Simulation</a:t>
                      </a:r>
                      <a:endParaRPr lang="en-US" sz="2000" dirty="0"/>
                    </a:p>
                  </a:txBody>
                  <a:tcPr/>
                </a:tc>
                <a:extLst>
                  <a:ext uri="{0D108BD9-81ED-4DB2-BD59-A6C34878D82A}">
                    <a16:rowId xmlns:a16="http://schemas.microsoft.com/office/drawing/2014/main" val="10000"/>
                  </a:ext>
                </a:extLst>
              </a:tr>
              <a:tr h="457200">
                <a:tc>
                  <a:txBody>
                    <a:bodyPr/>
                    <a:lstStyle/>
                    <a:p>
                      <a:r>
                        <a:rPr lang="en-US" sz="2000" dirty="0" smtClean="0"/>
                        <a:t>Post</a:t>
                      </a:r>
                      <a:endParaRPr lang="en-US" sz="2000" dirty="0"/>
                    </a:p>
                  </a:txBody>
                  <a:tcPr/>
                </a:tc>
                <a:tc>
                  <a:txBody>
                    <a:bodyPr/>
                    <a:lstStyle/>
                    <a:p>
                      <a:r>
                        <a:rPr lang="en-US" sz="2000" dirty="0" smtClean="0"/>
                        <a:t>Restart</a:t>
                      </a:r>
                      <a:endParaRPr lang="en-US" sz="2000" dirty="0"/>
                    </a:p>
                  </a:txBody>
                  <a:tcPr/>
                </a:tc>
                <a:tc>
                  <a:txBody>
                    <a:bodyPr/>
                    <a:lstStyle/>
                    <a:p>
                      <a:r>
                        <a:rPr lang="en-US" sz="2000" dirty="0" smtClean="0"/>
                        <a:t>1,300 MB</a:t>
                      </a:r>
                      <a:endParaRPr lang="en-US" sz="2000" dirty="0"/>
                    </a:p>
                  </a:txBody>
                  <a:tcPr/>
                </a:tc>
                <a:tc>
                  <a:txBody>
                    <a:bodyPr/>
                    <a:lstStyle/>
                    <a:p>
                      <a:r>
                        <a:rPr lang="en-US" sz="2000" dirty="0" smtClean="0"/>
                        <a:t>1,300,000 MB</a:t>
                      </a:r>
                      <a:endParaRPr lang="en-US" sz="2000" dirty="0"/>
                    </a:p>
                  </a:txBody>
                  <a:tcPr/>
                </a:tc>
                <a:tc>
                  <a:txBody>
                    <a:bodyPr/>
                    <a:lstStyle/>
                    <a:p>
                      <a:r>
                        <a:rPr lang="en-US" sz="2000" dirty="0" smtClean="0"/>
                        <a:t>1-20</a:t>
                      </a:r>
                      <a:r>
                        <a:rPr lang="en-US" sz="2000" baseline="0" dirty="0" smtClean="0"/>
                        <a:t> seconds</a:t>
                      </a:r>
                      <a:endParaRPr lang="en-US" sz="2000" dirty="0"/>
                    </a:p>
                  </a:txBody>
                  <a:tcPr/>
                </a:tc>
                <a:extLst>
                  <a:ext uri="{0D108BD9-81ED-4DB2-BD59-A6C34878D82A}">
                    <a16:rowId xmlns:a16="http://schemas.microsoft.com/office/drawing/2014/main" val="10001"/>
                  </a:ext>
                </a:extLst>
              </a:tr>
              <a:tr h="822960">
                <a:tc>
                  <a:txBody>
                    <a:bodyPr/>
                    <a:lstStyle/>
                    <a:p>
                      <a:r>
                        <a:rPr lang="en-US" sz="2000" dirty="0" smtClean="0"/>
                        <a:t>Post</a:t>
                      </a:r>
                      <a:endParaRPr lang="en-US" sz="2000" dirty="0"/>
                    </a:p>
                  </a:txBody>
                  <a:tcPr/>
                </a:tc>
                <a:tc>
                  <a:txBody>
                    <a:bodyPr/>
                    <a:lstStyle/>
                    <a:p>
                      <a:r>
                        <a:rPr lang="en-US" sz="2000" dirty="0" err="1" smtClean="0"/>
                        <a:t>Ensight</a:t>
                      </a:r>
                      <a:r>
                        <a:rPr lang="en-US" sz="2000" dirty="0" smtClean="0"/>
                        <a:t> Dump</a:t>
                      </a:r>
                      <a:endParaRPr lang="en-US" sz="2000" dirty="0"/>
                    </a:p>
                  </a:txBody>
                  <a:tcPr/>
                </a:tc>
                <a:tc>
                  <a:txBody>
                    <a:bodyPr/>
                    <a:lstStyle/>
                    <a:p>
                      <a:r>
                        <a:rPr lang="en-US" sz="2000" dirty="0" smtClean="0"/>
                        <a:t>200</a:t>
                      </a:r>
                      <a:r>
                        <a:rPr lang="en-US" sz="2000" baseline="0" dirty="0" smtClean="0"/>
                        <a:t> MB</a:t>
                      </a:r>
                      <a:endParaRPr lang="en-US" sz="2000" dirty="0"/>
                    </a:p>
                  </a:txBody>
                  <a:tcPr/>
                </a:tc>
                <a:tc>
                  <a:txBody>
                    <a:bodyPr/>
                    <a:lstStyle/>
                    <a:p>
                      <a:r>
                        <a:rPr lang="en-US" sz="2000" dirty="0" smtClean="0"/>
                        <a:t>200,000 MB</a:t>
                      </a:r>
                      <a:endParaRPr lang="en-US" sz="2000" dirty="0"/>
                    </a:p>
                  </a:txBody>
                  <a:tcPr/>
                </a:tc>
                <a:tc>
                  <a:txBody>
                    <a:bodyPr/>
                    <a:lstStyle/>
                    <a:p>
                      <a:r>
                        <a:rPr lang="en-US" sz="2000" dirty="0" smtClean="0"/>
                        <a:t>&gt;</a:t>
                      </a:r>
                      <a:r>
                        <a:rPr lang="en-US" sz="2000" baseline="0" dirty="0" smtClean="0"/>
                        <a:t> 10 seconds</a:t>
                      </a:r>
                      <a:endParaRPr lang="en-US" sz="2000" dirty="0"/>
                    </a:p>
                  </a:txBody>
                  <a:tcPr/>
                </a:tc>
                <a:extLst>
                  <a:ext uri="{0D108BD9-81ED-4DB2-BD59-A6C34878D82A}">
                    <a16:rowId xmlns:a16="http://schemas.microsoft.com/office/drawing/2014/main" val="10002"/>
                  </a:ext>
                </a:extLst>
              </a:tr>
              <a:tr h="457200">
                <a:tc>
                  <a:txBody>
                    <a:bodyPr/>
                    <a:lstStyle/>
                    <a:p>
                      <a:r>
                        <a:rPr lang="en-US" sz="2000" i="1" dirty="0" smtClean="0"/>
                        <a:t>In Situ </a:t>
                      </a:r>
                      <a:endParaRPr lang="en-US" sz="2000" i="1" dirty="0"/>
                    </a:p>
                  </a:txBody>
                  <a:tcPr/>
                </a:tc>
                <a:tc>
                  <a:txBody>
                    <a:bodyPr/>
                    <a:lstStyle/>
                    <a:p>
                      <a:r>
                        <a:rPr lang="en-US" sz="2000" dirty="0" smtClean="0"/>
                        <a:t>PNG</a:t>
                      </a:r>
                      <a:endParaRPr lang="en-US" sz="2000" dirty="0"/>
                    </a:p>
                  </a:txBody>
                  <a:tcPr/>
                </a:tc>
                <a:tc>
                  <a:txBody>
                    <a:bodyPr/>
                    <a:lstStyle/>
                    <a:p>
                      <a:r>
                        <a:rPr lang="en-US" sz="2000" dirty="0" smtClean="0"/>
                        <a:t>.25 MB</a:t>
                      </a:r>
                      <a:endParaRPr lang="en-US" sz="2000" dirty="0"/>
                    </a:p>
                  </a:txBody>
                  <a:tcPr/>
                </a:tc>
                <a:tc>
                  <a:txBody>
                    <a:bodyPr/>
                    <a:lstStyle/>
                    <a:p>
                      <a:r>
                        <a:rPr lang="en-US" sz="2000" dirty="0" smtClean="0"/>
                        <a:t>250 MB</a:t>
                      </a:r>
                      <a:endParaRPr lang="en-US" sz="2000" dirty="0"/>
                    </a:p>
                  </a:txBody>
                  <a:tcPr/>
                </a:tc>
                <a:tc>
                  <a:txBody>
                    <a:bodyPr/>
                    <a:lstStyle/>
                    <a:p>
                      <a:r>
                        <a:rPr lang="en-US" sz="2000" dirty="0" smtClean="0"/>
                        <a:t>&lt; 1 second</a:t>
                      </a:r>
                      <a:endParaRPr lang="en-US" sz="2000" dirty="0"/>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1602697731"/>
      </p:ext>
    </p:extLst>
  </p:cSld>
  <p:clrMapOvr>
    <a:masterClrMapping/>
  </p:clrMapOvr>
  <p:transition>
    <p:fade/>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Access to More Data</a:t>
            </a:r>
            <a:endParaRPr lang="en-US" dirty="0">
              <a:solidFill>
                <a:schemeClr val="tx2"/>
              </a:solidFill>
            </a:endParaRP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smtClean="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smtClean="0">
                <a:solidFill>
                  <a:schemeClr val="tx2"/>
                </a:solidFill>
              </a:rPr>
              <a:t>In situ </a:t>
            </a:r>
            <a:r>
              <a:rPr lang="en-US" sz="2400" dirty="0">
                <a:solidFill>
                  <a:schemeClr val="tx2"/>
                </a:solidFill>
              </a:rPr>
              <a:t>p</a:t>
            </a:r>
            <a:r>
              <a:rPr lang="en-US" sz="2400" dirty="0" smtClean="0">
                <a:solidFill>
                  <a:schemeClr val="tx2"/>
                </a:solidFill>
              </a:rPr>
              <a:t>rocessing</a:t>
            </a:r>
            <a:endParaRPr lang="en-US" sz="2400" dirty="0">
              <a:solidFill>
                <a:schemeClr val="tx2"/>
              </a:solidFill>
            </a:endParaRP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smtClean="0">
                <a:solidFill>
                  <a:schemeClr val="tx2"/>
                </a:solidFill>
              </a:rPr>
              <a:t>CTH (Sandia) simulation with roughly equal data stored at simulation time</a:t>
            </a:r>
          </a:p>
          <a:p>
            <a:endParaRPr lang="en-US" sz="1400" dirty="0" smtClean="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smtClean="0"/>
              <a:t>Dump Times</a:t>
            </a:r>
          </a:p>
        </p:txBody>
      </p:sp>
    </p:spTree>
    <p:extLst>
      <p:ext uri="{BB962C8B-B14F-4D97-AF65-F5344CB8AC3E}">
        <p14:creationId xmlns:p14="http://schemas.microsoft.com/office/powerpoint/2010/main" val="2585767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Faster Time to Solution</a:t>
            </a:r>
            <a:endParaRPr lang="en-US" dirty="0"/>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smtClean="0"/>
              <a:t>CTH (Sandia) simulations comparing different workflows</a:t>
            </a:r>
            <a:endParaRPr lang="en-US" sz="1800" dirty="0"/>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54368630"/>
      </p:ext>
    </p:extLst>
  </p:cSld>
  <p:clrMapOvr>
    <a:masterClrMapping/>
  </p:clrMapOvr>
  <p:transition>
    <p:fad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Quick and Easy Run-Time Checks</a:t>
            </a:r>
            <a:endParaRPr lang="en-US" dirty="0"/>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a:t>
            </a:r>
            <a:r>
              <a:rPr lang="en-US" sz="2000" dirty="0" smtClean="0"/>
              <a:t>the surface </a:t>
            </a:r>
            <a:r>
              <a:rPr lang="en-US" sz="2000" dirty="0"/>
              <a:t>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a:t>
            </a:r>
            <a:r>
              <a:rPr lang="en-US" sz="2000" dirty="0" smtClean="0"/>
              <a:t>in new </a:t>
            </a:r>
            <a:r>
              <a:rPr lang="en-US" sz="2000" dirty="0"/>
              <a:t>run, quick glance </a:t>
            </a:r>
            <a:r>
              <a:rPr lang="en-US" sz="2000" dirty="0" smtClean="0"/>
              <a:t>indicates </a:t>
            </a:r>
            <a:r>
              <a:rPr lang="en-US" sz="2000" dirty="0"/>
              <a:t>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214</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2749726662"/>
      </p:ext>
    </p:extLst>
  </p:cSld>
  <p:clrMapOvr>
    <a:masterClrMapping/>
  </p:clrMapOvr>
  <p:transition>
    <p:fade/>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2"/>
                </a:solidFill>
              </a:rPr>
              <a:t>Small Run-Time Overhead</a:t>
            </a:r>
            <a:endParaRPr lang="en-US" dirty="0">
              <a:solidFill>
                <a:schemeClr val="tx2"/>
              </a:solidFill>
            </a:endParaRPr>
          </a:p>
        </p:txBody>
      </p:sp>
      <p:graphicFrame>
        <p:nvGraphicFramePr>
          <p:cNvPr id="5" name="Chart 4"/>
          <p:cNvGraphicFramePr>
            <a:graphicFrameLocks/>
          </p:cNvGraphicFramePr>
          <p:nvPr>
            <p:extLst>
              <p:ext uri="{D42A27DB-BD31-4B8C-83A1-F6EECF244321}">
                <p14:modId xmlns:p14="http://schemas.microsoft.com/office/powerpoint/2010/main" val="2976941181"/>
              </p:ext>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77829998"/>
      </p:ext>
    </p:extLst>
  </p:cSld>
  <p:clrMapOvr>
    <a:masterClrMapping/>
  </p:clrMapOvr>
  <p:transition>
    <p:fade/>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smtClean="0"/>
              <a:t>High Level View</a:t>
            </a:r>
            <a:endParaRPr lang="en-US" dirty="0"/>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smtClean="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smtClean="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673836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smtClean="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smtClean="0">
                <a:solidFill>
                  <a:schemeClr val="dk1"/>
                </a:solidFill>
                <a:latin typeface="Times New Roman"/>
                <a:cs typeface="Times New Roman"/>
              </a:rPr>
              <a:t>ParaView Catalyst</a:t>
            </a:r>
            <a:endParaRPr lang="en-US" dirty="0">
              <a:solidFill>
                <a:schemeClr val="dk1"/>
              </a:solidFill>
              <a:latin typeface="Times New Roman"/>
              <a:cs typeface="Times New Roman"/>
            </a:endParaRP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Statistics</a:t>
            </a:r>
            <a:endParaRPr lang="en-US" sz="1200" dirty="0"/>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smtClean="0">
                <a:solidFill>
                  <a:schemeClr val="tx2"/>
                </a:solidFill>
              </a:rPr>
              <a:t>In Situ </a:t>
            </a:r>
            <a:r>
              <a:rPr lang="en-US" dirty="0" smtClean="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Series Data</a:t>
            </a:r>
            <a:endParaRPr lang="en-US" sz="1200" dirty="0"/>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8526"/>
                    </a14:imgEffect>
                  </a14:imgLayer>
                </a14:imgProps>
              </a:ex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116483597"/>
      </p:ext>
    </p:extLst>
  </p:cSld>
  <p:clrMapOvr>
    <a:masterClrMapping/>
  </p:clrMapOvr>
  <p:transition>
    <p:fade/>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Situ Exercise</a:t>
            </a:r>
          </a:p>
        </p:txBody>
      </p:sp>
      <p:sp>
        <p:nvSpPr>
          <p:cNvPr id="3" name="Content Placeholder 2"/>
          <p:cNvSpPr>
            <a:spLocks noGrp="1"/>
          </p:cNvSpPr>
          <p:nvPr>
            <p:ph idx="1"/>
          </p:nvPr>
        </p:nvSpPr>
        <p:spPr>
          <a:xfrm>
            <a:off x="381000" y="1524000"/>
            <a:ext cx="8305800" cy="4572000"/>
          </a:xfrm>
        </p:spPr>
        <p:txBody>
          <a:bodyPr/>
          <a:lstStyle/>
          <a:p>
            <a:r>
              <a:rPr lang="en-US" sz="2000" dirty="0" smtClean="0"/>
              <a:t>$PVSOURCE/Examples/Catalyst/</a:t>
            </a:r>
            <a:r>
              <a:rPr lang="en-US" sz="2000" dirty="0" err="1" smtClean="0"/>
              <a:t>PythonFullExample</a:t>
            </a:r>
            <a:endParaRPr lang="en-US" sz="2000" dirty="0" smtClean="0"/>
          </a:p>
          <a:p>
            <a:pPr lvl="1"/>
            <a:r>
              <a:rPr lang="en-US" sz="2000" dirty="0" err="1" smtClean="0"/>
              <a:t>fedriver.py</a:t>
            </a:r>
            <a:r>
              <a:rPr lang="en-US" sz="2000" dirty="0" smtClean="0"/>
              <a:t> - simulation main loop</a:t>
            </a:r>
          </a:p>
          <a:p>
            <a:pPr lvl="1"/>
            <a:r>
              <a:rPr lang="en-US" sz="2000" dirty="0" err="1"/>
              <a:t>fedatastructures.py</a:t>
            </a:r>
            <a:r>
              <a:rPr lang="en-US" sz="2000" dirty="0"/>
              <a:t> - toy simulation kernel on regular </a:t>
            </a:r>
            <a:r>
              <a:rPr lang="en-US" sz="2000" dirty="0" smtClean="0"/>
              <a:t>grid</a:t>
            </a:r>
          </a:p>
          <a:p>
            <a:pPr lvl="1"/>
            <a:endParaRPr lang="en-US" sz="600" dirty="0" smtClean="0"/>
          </a:p>
          <a:p>
            <a:pPr lvl="1"/>
            <a:r>
              <a:rPr lang="en-US" sz="2000" dirty="0" err="1"/>
              <a:t>c</a:t>
            </a:r>
            <a:r>
              <a:rPr lang="en-US" sz="2000" dirty="0" err="1" smtClean="0"/>
              <a:t>oprocessing.py</a:t>
            </a:r>
            <a:r>
              <a:rPr lang="en-US" sz="2000" dirty="0" smtClean="0"/>
              <a:t> - generic adaptor that runs catalyst scripts</a:t>
            </a:r>
          </a:p>
          <a:p>
            <a:pPr lvl="1"/>
            <a:r>
              <a:rPr lang="en-US" sz="2000" dirty="0" err="1"/>
              <a:t>c</a:t>
            </a:r>
            <a:r>
              <a:rPr lang="en-US" sz="2000" dirty="0" err="1" smtClean="0"/>
              <a:t>pscript.py</a:t>
            </a:r>
            <a:r>
              <a:rPr lang="en-US" sz="2000" dirty="0" smtClean="0"/>
              <a:t> - catalyst script with simple pipeline</a:t>
            </a:r>
          </a:p>
          <a:p>
            <a:endParaRPr lang="en-US" sz="900" dirty="0" smtClean="0"/>
          </a:p>
          <a:p>
            <a:r>
              <a:rPr lang="en-US" sz="2000" dirty="0" smtClean="0"/>
              <a:t>Run it in parallel</a:t>
            </a:r>
          </a:p>
          <a:p>
            <a:pPr marL="171450" indent="0">
              <a:buNone/>
            </a:pPr>
            <a:r>
              <a:rPr lang="en-US" sz="2000" dirty="0">
                <a:latin typeface="Courier"/>
                <a:cs typeface="Courier"/>
              </a:rPr>
              <a:t>&lt;path to</a:t>
            </a:r>
            <a:r>
              <a:rPr lang="en-US" sz="2000" dirty="0" smtClean="0">
                <a:latin typeface="Courier"/>
                <a:cs typeface="Courier"/>
              </a:rPr>
              <a:t>&gt;</a:t>
            </a:r>
            <a:r>
              <a:rPr lang="en-US" sz="2000" dirty="0" err="1" smtClean="0">
                <a:latin typeface="Courier"/>
                <a:cs typeface="Courier"/>
              </a:rPr>
              <a:t>mpiexec</a:t>
            </a:r>
            <a:r>
              <a:rPr lang="en-US" sz="2000" dirty="0" smtClean="0">
                <a:latin typeface="Courier"/>
                <a:cs typeface="Courier"/>
              </a:rPr>
              <a:t> </a:t>
            </a:r>
            <a:r>
              <a:rPr lang="en-US" sz="2000" dirty="0">
                <a:latin typeface="Courier"/>
                <a:cs typeface="Courier"/>
              </a:rPr>
              <a:t>-</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a:t>
            </a:r>
            <a:r>
              <a:rPr lang="en-US" sz="2000" dirty="0" smtClean="0">
                <a:latin typeface="Courier"/>
                <a:cs typeface="Courier"/>
              </a:rPr>
              <a:t>&gt;</a:t>
            </a:r>
            <a:r>
              <a:rPr lang="en-US" sz="2000" dirty="0" err="1" smtClean="0">
                <a:latin typeface="Courier"/>
                <a:cs typeface="Courier"/>
              </a:rPr>
              <a:t>pvbatch</a:t>
            </a:r>
            <a:r>
              <a:rPr lang="en-US" sz="2000" dirty="0" smtClean="0">
                <a:latin typeface="Courier"/>
                <a:cs typeface="Courier"/>
              </a:rPr>
              <a:t> </a:t>
            </a:r>
            <a:r>
              <a:rPr lang="en-US" sz="2000" dirty="0">
                <a:latin typeface="Courier"/>
                <a:cs typeface="Courier"/>
              </a:rPr>
              <a:t>--symmetric \</a:t>
            </a:r>
          </a:p>
          <a:p>
            <a:pPr marL="171450" indent="0">
              <a:buNone/>
            </a:pPr>
            <a:r>
              <a:rPr lang="en-US" sz="2000" dirty="0">
                <a:latin typeface="Courier"/>
                <a:cs typeface="Courier"/>
              </a:rPr>
              <a:t> </a:t>
            </a:r>
            <a:r>
              <a:rPr lang="en-US" sz="2000" dirty="0" err="1" smtClean="0">
                <a:latin typeface="Courier"/>
                <a:cs typeface="Courier"/>
              </a:rPr>
              <a:t>fedriver.py</a:t>
            </a:r>
            <a:endParaRPr lang="en-US" sz="2000" dirty="0" smtClean="0">
              <a:latin typeface="Courier"/>
              <a:cs typeface="Courier"/>
            </a:endParaRPr>
          </a:p>
          <a:p>
            <a:pPr marL="171450" indent="0">
              <a:buNone/>
            </a:pPr>
            <a:endParaRPr lang="en-US" sz="800" dirty="0" smtClean="0"/>
          </a:p>
          <a:p>
            <a:pPr lvl="0"/>
            <a:r>
              <a:rPr lang="en-US" sz="2000" dirty="0" smtClean="0"/>
              <a:t>Examine output with ParaView</a:t>
            </a:r>
          </a:p>
          <a:p>
            <a:pPr marL="171450" indent="0">
              <a:buNone/>
            </a:pPr>
            <a:r>
              <a:rPr lang="en-US" sz="2000" dirty="0">
                <a:latin typeface="Courier"/>
                <a:cs typeface="Courier"/>
              </a:rPr>
              <a:t>&lt;path to</a:t>
            </a:r>
            <a:r>
              <a:rPr lang="en-US" sz="2000" dirty="0" smtClean="0">
                <a:latin typeface="Courier"/>
                <a:cs typeface="Courier"/>
              </a:rPr>
              <a:t>&gt;</a:t>
            </a:r>
            <a:r>
              <a:rPr lang="en-US" sz="2000" dirty="0" err="1" smtClean="0">
                <a:latin typeface="Courier"/>
                <a:cs typeface="Courier"/>
              </a:rPr>
              <a:t>paraview</a:t>
            </a:r>
            <a:r>
              <a:rPr lang="en-US" sz="2000" dirty="0" smtClean="0">
                <a:latin typeface="Courier"/>
                <a:cs typeface="Courier"/>
              </a:rPr>
              <a:t> full_grid_0.pvti</a:t>
            </a:r>
            <a:endParaRPr lang="en-US" sz="2000" dirty="0">
              <a:latin typeface="Courier"/>
              <a:cs typeface="Courier"/>
            </a:endParaRPr>
          </a:p>
          <a:p>
            <a:pPr lvl="0"/>
            <a:endParaRPr lang="en-US" sz="2000" dirty="0" smtClean="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2720868712"/>
      </p:ext>
    </p:extLst>
  </p:cSld>
  <p:clrMapOvr>
    <a:masterClrMapping/>
  </p:clrMapOvr>
  <p:transition>
    <p:fade/>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ParaView GUI Plugin</a:t>
            </a:r>
            <a:endParaRPr lang="en-US" dirty="0"/>
          </a:p>
        </p:txBody>
      </p:sp>
      <p:sp>
        <p:nvSpPr>
          <p:cNvPr id="3" name="Content Placeholder 2"/>
          <p:cNvSpPr>
            <a:spLocks noGrp="1"/>
          </p:cNvSpPr>
          <p:nvPr>
            <p:ph idx="1"/>
          </p:nvPr>
        </p:nvSpPr>
        <p:spPr/>
        <p:txBody>
          <a:bodyPr/>
          <a:lstStyle/>
          <a:p>
            <a:r>
              <a:rPr lang="en-US" sz="2400" dirty="0" smtClean="0"/>
              <a:t>Creates Catalyst scripts (e.g. </a:t>
            </a:r>
            <a:r>
              <a:rPr lang="en-US" sz="2400" dirty="0" err="1" smtClean="0"/>
              <a:t>cpscript.py</a:t>
            </a:r>
            <a:r>
              <a:rPr lang="en-US" sz="2400" dirty="0" smtClean="0"/>
              <a:t>) to insert into simulation runs</a:t>
            </a:r>
          </a:p>
          <a:p>
            <a:r>
              <a:rPr lang="en-US" sz="2400" dirty="0" smtClean="0"/>
              <a:t>Mostly just use ParaView as normal</a:t>
            </a:r>
          </a:p>
          <a:p>
            <a:pPr lvl="1"/>
            <a:r>
              <a:rPr lang="en-US" sz="2400" dirty="0" smtClean="0"/>
              <a:t>Setup desired pipelines</a:t>
            </a:r>
          </a:p>
          <a:p>
            <a:pPr lvl="1"/>
            <a:r>
              <a:rPr lang="en-US" sz="2400" dirty="0" smtClean="0"/>
              <a:t>Ideally, start with a representative data set from the simulation</a:t>
            </a:r>
            <a:endParaRPr lang="en-US" sz="2400" dirty="0"/>
          </a:p>
          <a:p>
            <a:r>
              <a:rPr lang="en-US" sz="2400" dirty="0" smtClean="0"/>
              <a:t>Plugin lets you add extra pipeline information to tell what to take in and output during simulation run</a:t>
            </a:r>
          </a:p>
          <a:p>
            <a:pPr lvl="1"/>
            <a:r>
              <a:rPr lang="en-US" sz="2400" dirty="0" smtClean="0"/>
              <a:t>What will simulation produce?</a:t>
            </a:r>
          </a:p>
          <a:p>
            <a:pPr lvl="1"/>
            <a:r>
              <a:rPr lang="en-US" sz="2400" dirty="0" smtClean="0"/>
              <a:t>Add data extract writers</a:t>
            </a:r>
          </a:p>
          <a:p>
            <a:pPr lvl="1"/>
            <a:r>
              <a:rPr lang="en-US" sz="2400" dirty="0" smtClean="0"/>
              <a:t>Create screenshots to output</a:t>
            </a:r>
          </a:p>
          <a:p>
            <a:pPr marL="457200" lvl="1" indent="0">
              <a:buNone/>
            </a:pPr>
            <a:endParaRPr lang="en-US" sz="2400" dirty="0" smtClean="0"/>
          </a:p>
        </p:txBody>
      </p:sp>
    </p:spTree>
    <p:extLst>
      <p:ext uri="{BB962C8B-B14F-4D97-AF65-F5344CB8AC3E}">
        <p14:creationId xmlns:p14="http://schemas.microsoft.com/office/powerpoint/2010/main" val="6545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smtClean="0">
                <a:ea typeface="ＭＳ Ｐゴシック" pitchFamily="-107" charset="-128"/>
              </a:rPr>
              <a:t>Drag left, middle, right buttons for rotate, pan, zoom.</a:t>
            </a:r>
          </a:p>
          <a:p>
            <a:pPr lvl="1"/>
            <a:r>
              <a:rPr lang="en-US" dirty="0" smtClean="0">
                <a:ea typeface="ＭＳ Ｐゴシック" pitchFamily="-107" charset="-128"/>
              </a:rPr>
              <a:t>Also use Shift, Ctrl, Alt modifiers.</a:t>
            </a:r>
          </a:p>
          <a:p>
            <a:pPr lvl="1"/>
            <a:r>
              <a:rPr lang="en-US" dirty="0" smtClean="0">
                <a:ea typeface="ＭＳ Ｐゴシック" pitchFamily="-107" charset="-128"/>
              </a:rPr>
              <a:t>Also try holding down x, y, or z.</a:t>
            </a:r>
          </a:p>
        </p:txBody>
      </p:sp>
      <p:pic>
        <p:nvPicPr>
          <p:cNvPr id="5" name="Picture 4" descr="ToolbarCenterAx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428" y="5105400"/>
            <a:ext cx="3783145" cy="7863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0"/>
            <a:ext cx="9144000" cy="789272"/>
          </a:xfrm>
          <a:prstGeom prst="rect">
            <a:avLst/>
          </a:prstGeom>
        </p:spPr>
      </p:pic>
    </p:spTree>
    <p:extLst>
      <p:ext uri="{BB962C8B-B14F-4D97-AF65-F5344CB8AC3E}">
        <p14:creationId xmlns:p14="http://schemas.microsoft.com/office/powerpoint/2010/main" val="1482817923"/>
      </p:ext>
    </p:extLst>
  </p:cSld>
  <p:clrMapOvr>
    <a:masterClrMapping/>
  </p:clrMapOvr>
  <p:transition>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i="1" dirty="0" smtClean="0"/>
              <a:t>In Situ</a:t>
            </a:r>
            <a:r>
              <a:rPr lang="en-US" dirty="0"/>
              <a:t> </a:t>
            </a:r>
            <a:r>
              <a:rPr lang="en-US" dirty="0" smtClean="0"/>
              <a:t>Exercise – Load Plugin</a:t>
            </a:r>
            <a:endParaRPr lang="en-US" dirty="0"/>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180588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In Situ </a:t>
            </a:r>
            <a:r>
              <a:rPr lang="en-US" dirty="0" smtClean="0"/>
              <a:t>Exercise – New Menus</a:t>
            </a:r>
            <a:endParaRPr lang="en-US" dirty="0"/>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 xmlns:a14="http://schemas.microsoft.com/office/drawing/2010/main">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2042566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In Situ Exercise</a:t>
            </a:r>
            <a:endParaRPr lang="en-US" dirty="0"/>
          </a:p>
        </p:txBody>
      </p:sp>
      <p:sp>
        <p:nvSpPr>
          <p:cNvPr id="7" name="Content Placeholder 6"/>
          <p:cNvSpPr>
            <a:spLocks noGrp="1"/>
          </p:cNvSpPr>
          <p:nvPr>
            <p:ph idx="1"/>
          </p:nvPr>
        </p:nvSpPr>
        <p:spPr/>
        <p:txBody>
          <a:bodyPr/>
          <a:lstStyle/>
          <a:p>
            <a:r>
              <a:rPr lang="en-US" sz="2400" dirty="0" smtClean="0"/>
              <a:t>Bootstrap with some similar data</a:t>
            </a:r>
          </a:p>
          <a:p>
            <a:pPr marL="171450" indent="0">
              <a:buNone/>
            </a:pPr>
            <a:r>
              <a:rPr lang="en-US" sz="2000" dirty="0"/>
              <a:t> </a:t>
            </a:r>
            <a:r>
              <a:rPr lang="en-US" sz="2000" dirty="0" smtClean="0"/>
              <a:t>  </a:t>
            </a:r>
            <a:r>
              <a:rPr lang="en-US" sz="2200" dirty="0" err="1" smtClean="0"/>
              <a:t>fedriver.py</a:t>
            </a:r>
            <a:r>
              <a:rPr lang="en-US" sz="2200" dirty="0" smtClean="0"/>
              <a:t> made </a:t>
            </a:r>
            <a:r>
              <a:rPr lang="en-US" sz="2200" dirty="0" err="1" smtClean="0"/>
              <a:t>fullgrid</a:t>
            </a:r>
            <a:r>
              <a:rPr lang="en-US" sz="2200" dirty="0" smtClean="0"/>
              <a:t>_*_.</a:t>
            </a:r>
            <a:r>
              <a:rPr lang="en-US" sz="2200" dirty="0" err="1" smtClean="0"/>
              <a:t>pvti</a:t>
            </a:r>
            <a:r>
              <a:rPr lang="en-US" sz="2200" dirty="0" smtClean="0"/>
              <a:t> files</a:t>
            </a:r>
          </a:p>
          <a:p>
            <a:pPr marL="171450" indent="0">
              <a:buNone/>
            </a:pPr>
            <a:r>
              <a:rPr lang="en-US" sz="2200" dirty="0" smtClean="0"/>
              <a:t>   open one</a:t>
            </a:r>
          </a:p>
          <a:p>
            <a:pPr marL="171450" indent="0">
              <a:buNone/>
            </a:pPr>
            <a:endParaRPr lang="en-US" sz="1050" dirty="0" smtClean="0"/>
          </a:p>
          <a:p>
            <a:r>
              <a:rPr lang="en-US" sz="2400" dirty="0" smtClean="0"/>
              <a:t>Customize the visualization pipeline for simulation</a:t>
            </a:r>
          </a:p>
          <a:p>
            <a:pPr marL="457200" lvl="1" indent="0">
              <a:buNone/>
            </a:pPr>
            <a:r>
              <a:rPr lang="en-US" sz="2200" dirty="0"/>
              <a:t>P</a:t>
            </a:r>
            <a:r>
              <a:rPr lang="en-US" sz="2200" dirty="0" smtClean="0"/>
              <a:t>roduce different results</a:t>
            </a:r>
          </a:p>
          <a:p>
            <a:pPr marL="457200" lvl="1" indent="0">
              <a:buNone/>
            </a:pPr>
            <a:r>
              <a:rPr lang="en-US" sz="2200" dirty="0" smtClean="0"/>
              <a:t>Almost anything ParaView can make is fair game</a:t>
            </a:r>
            <a:endParaRPr lang="en-US" sz="2200" dirty="0"/>
          </a:p>
          <a:p>
            <a:pPr lvl="1"/>
            <a:r>
              <a:rPr lang="en-US" sz="2200" dirty="0" smtClean="0"/>
              <a:t>Insert an Extract Subset Filter</a:t>
            </a:r>
          </a:p>
          <a:p>
            <a:pPr lvl="1"/>
            <a:r>
              <a:rPr lang="en-US" sz="2200" dirty="0" smtClean="0"/>
              <a:t>Insert a writer to have the simulation save its output</a:t>
            </a:r>
          </a:p>
          <a:p>
            <a:pPr lvl="1"/>
            <a:r>
              <a:rPr lang="en-US" sz="2200" dirty="0" smtClean="0"/>
              <a:t>Export View</a:t>
            </a:r>
          </a:p>
          <a:p>
            <a:pPr lvl="1"/>
            <a:r>
              <a:rPr lang="en-US" sz="2200" dirty="0" smtClean="0"/>
              <a:t>Save Script</a:t>
            </a:r>
          </a:p>
          <a:p>
            <a:pPr lvl="1"/>
            <a:endParaRPr lang="en-US" sz="1100" dirty="0" smtClean="0"/>
          </a:p>
        </p:txBody>
      </p:sp>
    </p:spTree>
    <p:extLst>
      <p:ext uri="{BB962C8B-B14F-4D97-AF65-F5344CB8AC3E}">
        <p14:creationId xmlns:p14="http://schemas.microsoft.com/office/powerpoint/2010/main" val="171583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In Situ Exercise– Adding in Writers</a:t>
            </a:r>
            <a:endParaRPr lang="en-US" dirty="0"/>
          </a:p>
        </p:txBody>
      </p:sp>
      <p:sp>
        <p:nvSpPr>
          <p:cNvPr id="7" name="Content Placeholder 6"/>
          <p:cNvSpPr>
            <a:spLocks noGrp="1"/>
          </p:cNvSpPr>
          <p:nvPr>
            <p:ph sz="half" idx="1"/>
          </p:nvPr>
        </p:nvSpPr>
        <p:spPr/>
        <p:txBody>
          <a:bodyPr/>
          <a:lstStyle/>
          <a:p>
            <a:r>
              <a:rPr lang="en-US" sz="2400" dirty="0" smtClean="0"/>
              <a:t>Only valid writers available in Writers menu</a:t>
            </a:r>
          </a:p>
          <a:p>
            <a:r>
              <a:rPr lang="en-US" sz="2400" dirty="0" smtClean="0"/>
              <a:t>Parameters:</a:t>
            </a:r>
          </a:p>
          <a:p>
            <a:pPr lvl="1"/>
            <a:r>
              <a:rPr lang="en-US" sz="2000" dirty="0" smtClean="0"/>
              <a:t>File Name – %t gets replaced with time step</a:t>
            </a:r>
          </a:p>
          <a:p>
            <a:pPr lvl="1"/>
            <a:r>
              <a:rPr lang="en-US" sz="2000" dirty="0" smtClean="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1260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smtClean="0"/>
              <a:t>In Situ </a:t>
            </a:r>
            <a:r>
              <a:rPr lang="en-US" dirty="0" smtClean="0"/>
              <a:t>Exercise – </a:t>
            </a:r>
            <a:br>
              <a:rPr lang="en-US" dirty="0" smtClean="0"/>
            </a:br>
            <a:r>
              <a:rPr lang="en-US" dirty="0" smtClean="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 xmlns:a14="http://schemas.microsoft.com/office/drawing/2010/main">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90286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Situ </a:t>
            </a:r>
            <a:r>
              <a:rPr lang="en-US" dirty="0" smtClean="0"/>
              <a:t>Exercise– Select Inputs</a:t>
            </a:r>
            <a:endParaRPr lang="en-US" dirty="0"/>
          </a:p>
        </p:txBody>
      </p:sp>
      <p:sp>
        <p:nvSpPr>
          <p:cNvPr id="4" name="Content Placeholder 3"/>
          <p:cNvSpPr>
            <a:spLocks noGrp="1"/>
          </p:cNvSpPr>
          <p:nvPr>
            <p:ph idx="1"/>
          </p:nvPr>
        </p:nvSpPr>
        <p:spPr/>
        <p:txBody>
          <a:bodyPr/>
          <a:lstStyle/>
          <a:p>
            <a:r>
              <a:rPr lang="en-US" dirty="0" smtClean="0"/>
              <a:t>Usually only a single input but can have multiple inputs</a:t>
            </a:r>
          </a:p>
          <a:p>
            <a:r>
              <a:rPr lang="en-US" dirty="0" smtClean="0"/>
              <a:t>Each pipeline source is a potential input</a:t>
            </a:r>
            <a:endParaRPr lang="en-US" dirty="0"/>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2</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spTree>
    <p:extLst>
      <p:ext uri="{BB962C8B-B14F-4D97-AF65-F5344CB8AC3E}">
        <p14:creationId xmlns:p14="http://schemas.microsoft.com/office/powerpoint/2010/main" val="316304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In Situ </a:t>
            </a:r>
            <a:r>
              <a:rPr lang="en-US" dirty="0" smtClean="0"/>
              <a:t>Exercise – Specify Renderings</a:t>
            </a:r>
            <a:endParaRPr lang="en-US" dirty="0"/>
          </a:p>
        </p:txBody>
      </p:sp>
      <p:sp>
        <p:nvSpPr>
          <p:cNvPr id="5" name="Content Placeholder 4"/>
          <p:cNvSpPr>
            <a:spLocks noGrp="1"/>
          </p:cNvSpPr>
          <p:nvPr>
            <p:ph sz="half" idx="2"/>
          </p:nvPr>
        </p:nvSpPr>
        <p:spPr>
          <a:xfrm>
            <a:off x="381000" y="1391265"/>
            <a:ext cx="3379838" cy="4734898"/>
          </a:xfrm>
        </p:spPr>
        <p:txBody>
          <a:bodyPr/>
          <a:lstStyle/>
          <a:p>
            <a:r>
              <a:rPr lang="en-US" dirty="0" smtClean="0"/>
              <a:t>Parameters/Options:</a:t>
            </a:r>
          </a:p>
          <a:p>
            <a:pPr lvl="1"/>
            <a:r>
              <a:rPr lang="en-US" dirty="0" smtClean="0"/>
              <a:t>Live visualization</a:t>
            </a:r>
          </a:p>
          <a:p>
            <a:pPr lvl="1"/>
            <a:r>
              <a:rPr lang="en-US" dirty="0" smtClean="0"/>
              <a:t>Rescale to Data Range (all images)</a:t>
            </a:r>
          </a:p>
          <a:p>
            <a:pPr lvl="1"/>
            <a:r>
              <a:rPr lang="en-US" dirty="0" smtClean="0"/>
              <a:t>Individual images</a:t>
            </a:r>
          </a:p>
          <a:p>
            <a:pPr lvl="2"/>
            <a:r>
              <a:rPr lang="en-US" dirty="0" smtClean="0"/>
              <a:t>Image Type</a:t>
            </a:r>
          </a:p>
          <a:p>
            <a:pPr lvl="2"/>
            <a:r>
              <a:rPr lang="en-US" dirty="0" smtClean="0"/>
              <a:t>File Name</a:t>
            </a:r>
          </a:p>
          <a:p>
            <a:pPr lvl="2"/>
            <a:r>
              <a:rPr lang="en-US" dirty="0" smtClean="0"/>
              <a:t>Write Frequency</a:t>
            </a:r>
          </a:p>
          <a:p>
            <a:pPr lvl="2"/>
            <a:r>
              <a:rPr lang="en-US" dirty="0" smtClean="0"/>
              <a:t>Magnification</a:t>
            </a:r>
          </a:p>
          <a:p>
            <a:pPr lvl="2"/>
            <a:r>
              <a:rPr lang="en-US" dirty="0" smtClean="0"/>
              <a:t>Fit to Screen</a:t>
            </a:r>
          </a:p>
          <a:p>
            <a:r>
              <a:rPr lang="en-US" dirty="0" smtClean="0"/>
              <a:t>%t gets replaced with time step</a:t>
            </a:r>
            <a:endParaRPr lang="en-US" dirty="0"/>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7989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In Situ Exercise</a:t>
            </a:r>
            <a:endParaRPr lang="en-US" dirty="0"/>
          </a:p>
        </p:txBody>
      </p:sp>
      <p:sp>
        <p:nvSpPr>
          <p:cNvPr id="7" name="Content Placeholder 6"/>
          <p:cNvSpPr>
            <a:spLocks noGrp="1"/>
          </p:cNvSpPr>
          <p:nvPr>
            <p:ph idx="1"/>
          </p:nvPr>
        </p:nvSpPr>
        <p:spPr/>
        <p:txBody>
          <a:bodyPr/>
          <a:lstStyle/>
          <a:p>
            <a:r>
              <a:rPr lang="en-US" sz="2400" dirty="0" smtClean="0"/>
              <a:t>Run the simulation again</a:t>
            </a:r>
          </a:p>
          <a:p>
            <a:r>
              <a:rPr lang="en-US" sz="2400" dirty="0" smtClean="0"/>
              <a:t>It will produce data subsets and rendered images</a:t>
            </a:r>
            <a:endParaRPr lang="en-US" sz="2200" dirty="0" smtClean="0"/>
          </a:p>
        </p:txBody>
      </p:sp>
    </p:spTree>
    <p:extLst>
      <p:ext uri="{BB962C8B-B14F-4D97-AF65-F5344CB8AC3E}">
        <p14:creationId xmlns:p14="http://schemas.microsoft.com/office/powerpoint/2010/main" val="339648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ParaView Catalyst Possibilities</a:t>
            </a:r>
            <a:endParaRPr lang="en-US" dirty="0"/>
          </a:p>
        </p:txBody>
      </p:sp>
      <p:sp>
        <p:nvSpPr>
          <p:cNvPr id="8" name="Content Placeholder 7"/>
          <p:cNvSpPr>
            <a:spLocks noGrp="1"/>
          </p:cNvSpPr>
          <p:nvPr>
            <p:ph idx="1"/>
          </p:nvPr>
        </p:nvSpPr>
        <p:spPr/>
        <p:txBody>
          <a:bodyPr/>
          <a:lstStyle/>
          <a:p>
            <a:r>
              <a:rPr lang="en-US" sz="2800" dirty="0" smtClean="0"/>
              <a:t>Just scratched the surface</a:t>
            </a:r>
          </a:p>
          <a:p>
            <a:pPr lvl="1"/>
            <a:r>
              <a:rPr lang="en-US" sz="2600" dirty="0" smtClean="0"/>
              <a:t>Don’t </a:t>
            </a:r>
            <a:r>
              <a:rPr lang="en-US" sz="2600" dirty="0"/>
              <a:t>need ParaView GUI</a:t>
            </a:r>
          </a:p>
          <a:p>
            <a:pPr lvl="1"/>
            <a:r>
              <a:rPr lang="en-US" sz="2600" dirty="0" smtClean="0"/>
              <a:t>Don’t need Python</a:t>
            </a:r>
          </a:p>
          <a:p>
            <a:pPr lvl="1"/>
            <a:r>
              <a:rPr lang="en-US" sz="2600" dirty="0"/>
              <a:t>Don’t need full ParaView </a:t>
            </a:r>
            <a:r>
              <a:rPr lang="en-US" sz="2600" dirty="0" smtClean="0"/>
              <a:t>library</a:t>
            </a:r>
          </a:p>
          <a:p>
            <a:pPr lvl="1"/>
            <a:endParaRPr lang="en-US" sz="2600" dirty="0" smtClean="0"/>
          </a:p>
          <a:p>
            <a:pPr lvl="1"/>
            <a:r>
              <a:rPr lang="en-US" sz="2600" dirty="0" smtClean="0"/>
              <a:t>Can connect to running simulations</a:t>
            </a:r>
          </a:p>
          <a:p>
            <a:pPr lvl="1"/>
            <a:r>
              <a:rPr lang="en-US" sz="2600" dirty="0" smtClean="0"/>
              <a:t>Output Cinema databases for image based deferred rendering interactive and </a:t>
            </a:r>
            <a:r>
              <a:rPr lang="en-US" sz="2600" dirty="0" err="1" smtClean="0"/>
              <a:t>queriable</a:t>
            </a:r>
            <a:r>
              <a:rPr lang="en-US" sz="2600" dirty="0" smtClean="0"/>
              <a:t> visualization.</a:t>
            </a:r>
          </a:p>
          <a:p>
            <a:pPr lvl="1"/>
            <a:endParaRPr lang="en-US" sz="2800" dirty="0" smtClean="0"/>
          </a:p>
          <a:p>
            <a:pPr lvl="1"/>
            <a:endParaRPr lang="en-US" sz="2800" dirty="0"/>
          </a:p>
        </p:txBody>
      </p:sp>
    </p:spTree>
    <p:extLst>
      <p:ext uri="{BB962C8B-B14F-4D97-AF65-F5344CB8AC3E}">
        <p14:creationId xmlns:p14="http://schemas.microsoft.com/office/powerpoint/2010/main" val="323172372"/>
      </p:ext>
    </p:extLst>
  </p:cSld>
  <p:clrMapOvr>
    <a:masterClrMapping/>
  </p:clrMapOvr>
  <p:transition>
    <p:fade/>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smtClean="0"/>
              <a:t>Want to Learn More?</a:t>
            </a:r>
            <a:endParaRPr lang="en-US" dirty="0"/>
          </a:p>
        </p:txBody>
      </p:sp>
      <p:sp>
        <p:nvSpPr>
          <p:cNvPr id="3" name="Content Placeholder 2"/>
          <p:cNvSpPr>
            <a:spLocks noGrp="1"/>
          </p:cNvSpPr>
          <p:nvPr>
            <p:ph idx="1"/>
          </p:nvPr>
        </p:nvSpPr>
        <p:spPr/>
        <p:txBody>
          <a:bodyPr/>
          <a:lstStyle/>
          <a:p>
            <a:r>
              <a:rPr lang="en-US" sz="2400" dirty="0" smtClean="0"/>
              <a:t>Catalyst User’s Guide:</a:t>
            </a:r>
          </a:p>
          <a:p>
            <a:pPr lvl="1"/>
            <a:r>
              <a:rPr lang="en-US" sz="2400" dirty="0" smtClean="0">
                <a:hlinkClick r:id="rId3"/>
              </a:rPr>
              <a:t>http://paraview.org/Wiki/images/4/48/CatalystUsersGuide.pdf</a:t>
            </a:r>
            <a:r>
              <a:rPr lang="en-US" sz="2400" dirty="0" smtClean="0"/>
              <a:t>  </a:t>
            </a:r>
          </a:p>
          <a:p>
            <a:r>
              <a:rPr lang="en-US" sz="2400" dirty="0" smtClean="0"/>
              <a:t>Website:</a:t>
            </a:r>
          </a:p>
          <a:p>
            <a:pPr lvl="1"/>
            <a:r>
              <a:rPr lang="en-US" sz="2400" dirty="0" smtClean="0">
                <a:hlinkClick r:id="rId4"/>
              </a:rPr>
              <a:t>http://catalyst.paraview.org</a:t>
            </a:r>
            <a:endParaRPr lang="en-US" sz="2400" dirty="0" smtClean="0"/>
          </a:p>
          <a:p>
            <a:r>
              <a:rPr lang="en-US" sz="2400" dirty="0" smtClean="0"/>
              <a:t>Examples: </a:t>
            </a:r>
          </a:p>
          <a:p>
            <a:pPr lvl="1"/>
            <a:r>
              <a:rPr lang="en-US" sz="2400" dirty="0" smtClean="0">
                <a:hlinkClick r:id="rId5"/>
              </a:rPr>
              <a:t>https://github.com/acbauer/CatalystExampleCode</a:t>
            </a:r>
            <a:r>
              <a:rPr lang="en-US" sz="2400" dirty="0" smtClean="0"/>
              <a:t> </a:t>
            </a:r>
          </a:p>
          <a:p>
            <a:endParaRPr lang="en-US" sz="2400" dirty="0" smtClean="0"/>
          </a:p>
          <a:p>
            <a:endParaRPr lang="en-US" sz="2400" dirty="0" smtClean="0"/>
          </a:p>
        </p:txBody>
      </p:sp>
    </p:spTree>
    <p:extLst>
      <p:ext uri="{BB962C8B-B14F-4D97-AF65-F5344CB8AC3E}">
        <p14:creationId xmlns:p14="http://schemas.microsoft.com/office/powerpoint/2010/main" val="112974009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p:fad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p:fade/>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p:fade/>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p:fade/>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smtClean="0">
                <a:ea typeface="ＭＳ Ｐゴシック" pitchFamily="-107" charset="-128"/>
              </a:rPr>
              <a:t>Further Reading</a:t>
            </a:r>
            <a:br>
              <a:rPr lang="en-US" dirty="0" smtClean="0">
                <a:ea typeface="ＭＳ Ｐゴシック" pitchFamily="-107" charset="-128"/>
              </a:rPr>
            </a:br>
            <a:r>
              <a:rPr lang="en-US" dirty="0"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p:fad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Click </a:t>
            </a:r>
            <a:r>
              <a:rPr lang="en-US" dirty="0" smtClean="0">
                <a:latin typeface="Verdana" panose="020B0604030504040204" pitchFamily="34" charset="0"/>
                <a:ea typeface="Verdana" panose="020B0604030504040204" pitchFamily="34" charset="0"/>
                <a:cs typeface="Verdana" panose="020B0604030504040204" pitchFamily="34" charset="0"/>
              </a:rPr>
              <a:t>Auto Apply</a:t>
            </a:r>
            <a:r>
              <a:rPr lang="en-US" dirty="0" smtClean="0">
                <a:ea typeface="ＭＳ Ｐゴシック" pitchFamily="-107" charset="-128"/>
                <a:cs typeface="Times New Roman" pitchFamily="-107" charset="0"/>
              </a:rPr>
              <a:t>.</a:t>
            </a:r>
          </a:p>
          <a:p>
            <a:pPr marL="781050" indent="-609600">
              <a:buFontTx/>
              <a:buAutoNum type="arabicPeriod"/>
            </a:pPr>
            <a:r>
              <a:rPr lang="en-US" dirty="0" smtClean="0">
                <a:ea typeface="ＭＳ Ｐゴシック" pitchFamily="-107" charset="-128"/>
                <a:cs typeface="Times New Roman" pitchFamily="-107" charset="0"/>
              </a:rPr>
              <a:t>Change the </a:t>
            </a:r>
            <a:r>
              <a:rPr lang="en-US" dirty="0" smtClean="0">
                <a:latin typeface="Verdana" panose="020B0604030504040204" pitchFamily="34" charset="0"/>
                <a:ea typeface="Verdana" panose="020B0604030504040204" pitchFamily="34" charset="0"/>
                <a:cs typeface="Verdana" panose="020B0604030504040204" pitchFamily="34" charset="0"/>
              </a:rPr>
              <a:t>Resolution</a:t>
            </a:r>
            <a:r>
              <a:rPr lang="en-US" dirty="0" smtClean="0">
                <a:ea typeface="ＭＳ Ｐゴシック" pitchFamily="-107" charset="-128"/>
                <a:cs typeface="Times New Roman" pitchFamily="-107" charset="0"/>
              </a:rPr>
              <a:t> parameter again.</a:t>
            </a:r>
          </a:p>
          <a:p>
            <a:pPr marL="781050" indent="-609600">
              <a:buFontTx/>
              <a:buAutoNum type="arabicPeriod"/>
            </a:pPr>
            <a:r>
              <a:rPr lang="en-US" dirty="0" smtClean="0">
                <a:ea typeface="ＭＳ Ｐゴシック" pitchFamily="-107" charset="-128"/>
                <a:cs typeface="Times New Roman" pitchFamily="-107" charset="0"/>
              </a:rPr>
              <a:t>Note that the visualization automatically updates without having to hit </a:t>
            </a:r>
            <a:r>
              <a:rPr lang="en-US" dirty="0" smtClean="0">
                <a:latin typeface="Verdana" panose="020B0604030504040204" pitchFamily="34" charset="0"/>
                <a:ea typeface="Verdana" panose="020B0604030504040204" pitchFamily="34" charset="0"/>
                <a:cs typeface="Verdana" panose="020B0604030504040204" pitchFamily="34" charset="0"/>
              </a:rPr>
              <a:t>Apply</a:t>
            </a:r>
            <a:r>
              <a:rPr lang="en-US" dirty="0" smtClean="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p>
          <a:p>
            <a:pPr marL="685800" indent="-514350">
              <a:buFont typeface="+mj-lt"/>
              <a:buAutoNum type="arabicPeriod"/>
            </a:pPr>
            <a:r>
              <a:rPr lang="en-US" dirty="0" smtClean="0"/>
              <a:t>Scroll down to the </a:t>
            </a:r>
            <a:r>
              <a:rPr lang="en-US" dirty="0" smtClean="0">
                <a:latin typeface="Verdana"/>
                <a:cs typeface="Verdana"/>
              </a:rPr>
              <a:t>View</a:t>
            </a:r>
            <a:r>
              <a:rPr lang="en-US" dirty="0" smtClean="0"/>
              <a:t> group.</a:t>
            </a:r>
          </a:p>
          <a:p>
            <a:pPr marL="685800" indent="-514350">
              <a:buFont typeface="+mj-lt"/>
              <a:buAutoNum type="arabicPeriod"/>
            </a:pPr>
            <a:r>
              <a:rPr lang="en-US" dirty="0" smtClean="0"/>
              <a:t>Turn on the </a:t>
            </a:r>
            <a:r>
              <a:rPr lang="en-US" dirty="0" smtClean="0">
                <a:latin typeface="Verdana" panose="020B0604030504040204" pitchFamily="34" charset="0"/>
                <a:ea typeface="Verdana" panose="020B0604030504040204" pitchFamily="34" charset="0"/>
                <a:cs typeface="Verdana" panose="020B0604030504040204" pitchFamily="34" charset="0"/>
              </a:rPr>
              <a:t>Axis Grid</a:t>
            </a:r>
            <a:r>
              <a:rPr lang="en-US" dirty="0" smtClean="0"/>
              <a:t>.</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a:t>
            </a:r>
            <a:r>
              <a:rPr lang="en-US" dirty="0" err="1" smtClean="0">
                <a:ea typeface="ＭＳ Ｐゴシック" pitchFamily="-107" charset="-128"/>
              </a:rPr>
              <a:t>ParaView</a:t>
            </a:r>
            <a:r>
              <a:rPr lang="en-US" dirty="0" smtClean="0">
                <a:ea typeface="ＭＳ Ｐゴシック" pitchFamily="-107" charset="-128"/>
              </a:rPr>
              <a:t> 5.2.</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Installer also available on thumb drives.</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Color Palette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smtClean="0"/>
          </a:p>
          <a:p>
            <a:pPr marL="685800" indent="-514350">
              <a:buFont typeface="+mj-lt"/>
              <a:buAutoNum type="arabicPeriod"/>
            </a:pPr>
            <a:r>
              <a:rPr lang="en-US" dirty="0" smtClean="0"/>
              <a:t>Click the color palette button       and change the colors.</a:t>
            </a:r>
          </a:p>
          <a:p>
            <a:pPr marL="685800" indent="-514350">
              <a:buFont typeface="+mj-lt"/>
              <a:buAutoNum type="arabicPeriod"/>
            </a:pPr>
            <a:r>
              <a:rPr lang="en-US" dirty="0" smtClean="0"/>
              <a:t>Try several color palettes.</a:t>
            </a:r>
            <a:endParaRPr lang="en-US" dirty="0"/>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6" name="Picture 5"/>
          <p:cNvPicPr>
            <a:picLocks noChangeAspect="1"/>
          </p:cNvPicPr>
          <p:nvPr/>
        </p:nvPicPr>
        <p:blipFill>
          <a:blip r:embed="rId4"/>
          <a:stretch>
            <a:fillRect/>
          </a:stretch>
        </p:blipFill>
        <p:spPr>
          <a:xfrm>
            <a:off x="6712048" y="3733800"/>
            <a:ext cx="603152" cy="685800"/>
          </a:xfrm>
          <a:prstGeom prst="rect">
            <a:avLst/>
          </a:prstGeom>
        </p:spPr>
      </p:pic>
    </p:spTree>
    <p:extLst>
      <p:ext uri="{BB962C8B-B14F-4D97-AF65-F5344CB8AC3E}">
        <p14:creationId xmlns:p14="http://schemas.microsoft.com/office/powerpoint/2010/main" val="27070495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810" y="1524000"/>
            <a:ext cx="4318381" cy="5334000"/>
          </a:xfrm>
          <a:prstGeom prst="rect">
            <a:avLst/>
          </a:prstGeom>
        </p:spPr>
      </p:pic>
    </p:spTree>
    <p:extLst>
      <p:ext uri="{BB962C8B-B14F-4D97-AF65-F5344CB8AC3E}">
        <p14:creationId xmlns:p14="http://schemas.microsoft.com/office/powerpoint/2010/main" val="136774711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smtClean="0">
                <a:solidFill>
                  <a:srgbClr val="FF0000"/>
                </a:solidFill>
              </a:rPr>
              <a:t>Toggle</a:t>
            </a:r>
          </a:p>
          <a:p>
            <a:pPr algn="ctr"/>
            <a:r>
              <a:rPr lang="en-US" dirty="0" smtClean="0">
                <a:solidFill>
                  <a:srgbClr val="FF0000"/>
                </a:solidFill>
              </a:rPr>
              <a:t>Advanced</a:t>
            </a:r>
          </a:p>
          <a:p>
            <a:pPr algn="ctr"/>
            <a:r>
              <a:rPr lang="en-US" dirty="0" smtClean="0">
                <a:solidFill>
                  <a:srgbClr val="FF0000"/>
                </a:solidFill>
              </a:rPr>
              <a:t>Properties</a:t>
            </a:r>
            <a:endParaRPr lang="en-US" dirty="0">
              <a:solidFill>
                <a:srgbClr val="FF0000"/>
              </a:solidFill>
            </a:endParaRP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smtClean="0">
                <a:solidFill>
                  <a:srgbClr val="FF0000"/>
                </a:solidFill>
              </a:rPr>
              <a:t>Search</a:t>
            </a:r>
          </a:p>
          <a:p>
            <a:pPr algn="ctr"/>
            <a:r>
              <a:rPr lang="en-US" dirty="0" smtClean="0">
                <a:solidFill>
                  <a:srgbClr val="FF0000"/>
                </a:solidFill>
              </a:rPr>
              <a:t>Properties</a:t>
            </a:r>
            <a:endParaRPr lang="en-US" dirty="0">
              <a:solidFill>
                <a:srgbClr val="FF0000"/>
              </a:solidFill>
            </a:endParaRP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Tree>
    <p:extLst>
      <p:ext uri="{BB962C8B-B14F-4D97-AF65-F5344CB8AC3E}">
        <p14:creationId xmlns:p14="http://schemas.microsoft.com/office/powerpoint/2010/main" val="104900469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smtClean="0">
                <a:latin typeface="+mn-lt"/>
              </a:rPr>
              <a:t>Other interesting properties:</a:t>
            </a:r>
          </a:p>
          <a:p>
            <a:pPr marL="457200" indent="-457200">
              <a:buFont typeface="Arial"/>
              <a:buChar char="•"/>
            </a:pPr>
            <a:r>
              <a:rPr lang="en-US" sz="3200" dirty="0" smtClean="0">
                <a:latin typeface="+mn-lt"/>
              </a:rPr>
              <a:t>Cube Axes</a:t>
            </a:r>
          </a:p>
          <a:p>
            <a:pPr marL="457200" indent="-457200">
              <a:buFont typeface="Arial"/>
              <a:buChar char="•"/>
            </a:pPr>
            <a:r>
              <a:rPr lang="en-US" sz="3200" dirty="0" smtClean="0">
                <a:latin typeface="+mn-lt"/>
              </a:rPr>
              <a:t>Opacity</a:t>
            </a:r>
          </a:p>
          <a:p>
            <a:pPr marL="457200" indent="-457200">
              <a:buFont typeface="Arial"/>
              <a:buChar char="•"/>
            </a:pPr>
            <a:r>
              <a:rPr lang="en-US" sz="3200" dirty="0" smtClean="0">
                <a:latin typeface="+mn-lt"/>
              </a:rPr>
              <a:t>Lights</a:t>
            </a:r>
            <a:endParaRPr lang="en-US" sz="3200" dirty="0">
              <a:latin typeface="+mn-lt"/>
            </a:endParaRPr>
          </a:p>
        </p:txBody>
      </p:sp>
    </p:spTree>
    <p:extLst>
      <p:ext uri="{BB962C8B-B14F-4D97-AF65-F5344CB8AC3E}">
        <p14:creationId xmlns:p14="http://schemas.microsoft.com/office/powerpoint/2010/main" val="192858341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extLst>
      <p:ext uri="{BB962C8B-B14F-4D97-AF65-F5344CB8AC3E}">
        <p14:creationId xmlns:p14="http://schemas.microsoft.com/office/powerpoint/2010/main" val="196595074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a:t>)</a:t>
            </a:r>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p>
          <a:p>
            <a:r>
              <a:rPr lang="en-US" sz="1000" dirty="0" smtClean="0"/>
              <a:t>DDCMD </a:t>
            </a:r>
            <a:r>
              <a:rPr lang="en-US" sz="1000" dirty="0"/>
              <a:t>(.</a:t>
            </a:r>
            <a:r>
              <a:rPr lang="en-US" sz="1000" dirty="0" err="1"/>
              <a:t>ddcmd</a:t>
            </a:r>
            <a:r>
              <a:rPr lang="en-US" sz="1000" dirty="0" smtClean="0"/>
              <a:t>)</a:t>
            </a:r>
          </a:p>
        </p:txBody>
      </p:sp>
      <p:sp>
        <p:nvSpPr>
          <p:cNvPr id="4" name="Content Placeholder 3"/>
          <p:cNvSpPr>
            <a:spLocks noGrp="1"/>
          </p:cNvSpPr>
          <p:nvPr>
            <p:ph sz="half" idx="2"/>
          </p:nvPr>
        </p:nvSpPr>
        <p:spPr>
          <a:xfrm>
            <a:off x="2286000" y="1524000"/>
            <a:ext cx="2286000" cy="4572000"/>
          </a:xfrm>
        </p:spPr>
        <p:txBody>
          <a:bodyPr/>
          <a:lstStyle/>
          <a:p>
            <a:r>
              <a:rPr lang="en-US" sz="1000" dirty="0"/>
              <a:t>Digital 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a:p>
            <a:r>
              <a:rPr lang="en-US" sz="1000" dirty="0"/>
              <a:t>MPAS </a:t>
            </a:r>
            <a:r>
              <a:rPr lang="en-US" sz="1000" dirty="0" err="1"/>
              <a:t>NetCDF</a:t>
            </a:r>
            <a:r>
              <a:rPr lang="en-US" sz="1000" dirty="0"/>
              <a:t> (.</a:t>
            </a:r>
            <a:r>
              <a:rPr lang="en-US" sz="1000" dirty="0" err="1" smtClean="0"/>
              <a:t>nc</a:t>
            </a:r>
            <a:r>
              <a:rPr lang="en-US" sz="1000" dirty="0" smtClean="0"/>
              <a:t>, .</a:t>
            </a:r>
            <a:r>
              <a:rPr lang="en-US" sz="1000" dirty="0" err="1" smtClean="0"/>
              <a:t>ncdf</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Meta 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777895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a:p>
            <a:pPr marL="781050" indent="-609600">
              <a:buFontTx/>
              <a:buAutoNum type="arabicPeriod"/>
            </a:pPr>
            <a:r>
              <a:rPr lang="en-US" dirty="0" smtClean="0">
                <a:ea typeface="ＭＳ Ｐゴシック" pitchFamily="-107" charset="-128"/>
              </a:rPr>
              <a:t>Load all data variables.</a:t>
            </a: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39"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6861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6861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6861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6861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6861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6861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6861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6861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6861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6862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extLst>
      <p:ext uri="{BB962C8B-B14F-4D97-AF65-F5344CB8AC3E}">
        <p14:creationId xmlns:p14="http://schemas.microsoft.com/office/powerpoint/2010/main" val="204061828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2" name="Picture 1" descr="FiltersMen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177" y="1524000"/>
            <a:ext cx="4119647" cy="5181600"/>
          </a:xfrm>
          <a:prstGeom prst="rect">
            <a:avLst/>
          </a:prstGeom>
        </p:spPr>
      </p:pic>
    </p:spTree>
    <p:extLst>
      <p:ext uri="{BB962C8B-B14F-4D97-AF65-F5344CB8AC3E}">
        <p14:creationId xmlns:p14="http://schemas.microsoft.com/office/powerpoint/2010/main" val="52549448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95312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7629525" y="2833688"/>
            <a:ext cx="1123950" cy="366712"/>
          </a:xfrm>
          <a:prstGeom prst="rect">
            <a:avLst/>
          </a:prstGeom>
          <a:noFill/>
          <a:ln w="9525">
            <a:noFill/>
            <a:miter lim="800000"/>
            <a:headEnd/>
            <a:tailEnd/>
          </a:ln>
        </p:spPr>
        <p:txBody>
          <a:bodyPr wrap="none">
            <a:spAutoFit/>
          </a:bodyPr>
          <a:lstStyle/>
          <a:p>
            <a:pPr eaLnBrk="1" hangingPunct="1"/>
            <a:r>
              <a:rPr lang="en-US" sz="1800">
                <a:latin typeface="Arial" charset="0"/>
              </a:rPr>
              <a:t>Contour1</a:t>
            </a:r>
          </a:p>
        </p:txBody>
      </p:sp>
      <p:sp>
        <p:nvSpPr>
          <p:cNvPr id="87045" name="Text Box 8"/>
          <p:cNvSpPr txBox="1">
            <a:spLocks noChangeArrowheads="1"/>
          </p:cNvSpPr>
          <p:nvPr/>
        </p:nvSpPr>
        <p:spPr bwMode="auto">
          <a:xfrm>
            <a:off x="4733925" y="2833688"/>
            <a:ext cx="2433638" cy="366712"/>
          </a:xfrm>
          <a:prstGeom prst="rect">
            <a:avLst/>
          </a:prstGeom>
          <a:noFill/>
          <a:ln w="9525">
            <a:noFill/>
            <a:miter lim="800000"/>
            <a:headEnd/>
            <a:tailEnd/>
          </a:ln>
        </p:spPr>
        <p:txBody>
          <a:bodyPr wrap="none">
            <a:spAutoFit/>
          </a:bodyPr>
          <a:lstStyle/>
          <a:p>
            <a:pPr eaLnBrk="1" hangingPunct="1"/>
            <a:r>
              <a:rPr lang="en-US" sz="1800">
                <a:latin typeface="Arial" charset="0"/>
              </a:rPr>
              <a:t>DataSetSurfaceFilter1</a:t>
            </a:r>
          </a:p>
        </p:txBody>
      </p:sp>
      <p:sp>
        <p:nvSpPr>
          <p:cNvPr id="87046" name="Text Box 9"/>
          <p:cNvSpPr txBox="1">
            <a:spLocks noChangeArrowheads="1"/>
          </p:cNvSpPr>
          <p:nvPr/>
        </p:nvSpPr>
        <p:spPr bwMode="auto">
          <a:xfrm>
            <a:off x="5597525" y="381000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flipH="1">
            <a:off x="5950744" y="2198132"/>
            <a:ext cx="941626" cy="63555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a:off x="6892370" y="2198132"/>
            <a:ext cx="1299130"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5949950" y="3200400"/>
            <a:ext cx="0" cy="60960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381000"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11608907"/>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83448819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8800951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408258608"/>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29547492"/>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76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spTree>
    <p:extLst>
      <p:ext uri="{BB962C8B-B14F-4D97-AF65-F5344CB8AC3E}">
        <p14:creationId xmlns:p14="http://schemas.microsoft.com/office/powerpoint/2010/main" val="706466316"/>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13694"/>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spTree>
    <p:extLst>
      <p:ext uri="{BB962C8B-B14F-4D97-AF65-F5344CB8AC3E}">
        <p14:creationId xmlns:p14="http://schemas.microsoft.com/office/powerpoint/2010/main" val="1297705332"/>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13694"/>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456694"/>
            <a:ext cx="1336431" cy="457200"/>
          </a:xfrm>
          <a:prstGeom prst="rect">
            <a:avLst/>
          </a:prstGeom>
        </p:spPr>
      </p:pic>
    </p:spTree>
    <p:extLst>
      <p:ext uri="{BB962C8B-B14F-4D97-AF65-F5344CB8AC3E}">
        <p14:creationId xmlns:p14="http://schemas.microsoft.com/office/powerpoint/2010/main" val="70594685"/>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6"/>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Scale Mode</a:t>
            </a:r>
            <a:r>
              <a:rPr lang="en-US" dirty="0" smtClean="0">
                <a:ea typeface="ＭＳ Ｐゴシック" pitchFamily="-107" charset="-128"/>
              </a:rPr>
              <a:t> to </a:t>
            </a:r>
            <a:r>
              <a:rPr lang="en-US" dirty="0" smtClean="0">
                <a:latin typeface="Verdana"/>
                <a:ea typeface="ＭＳ Ｐゴシック" pitchFamily="-107" charset="-128"/>
                <a:cs typeface="Verdana"/>
              </a:rPr>
              <a:t>vector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Click reset      next to </a:t>
            </a:r>
            <a:r>
              <a:rPr lang="en-US" dirty="0" smtClean="0">
                <a:latin typeface="Verdana"/>
                <a:ea typeface="ＭＳ Ｐゴシック" pitchFamily="-107" charset="-128"/>
                <a:cs typeface="Verdana"/>
              </a:rPr>
              <a:t>Scale Factor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 </a:t>
            </a:r>
          </a:p>
          <a:p>
            <a:pPr marL="781050" indent="-609600" algn="just">
              <a:buFontTx/>
              <a:buAutoNum type="arabicPeriod" startAt="6"/>
            </a:pPr>
            <a:r>
              <a:rPr lang="en-US" dirty="0" smtClean="0">
                <a:ea typeface="ＭＳ Ｐゴシック" pitchFamily="-107" charset="-128"/>
              </a:rPr>
              <a:t>Color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89399282"/>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Placing 3D Line Widget Endpoints</a:t>
            </a:r>
            <a:endParaRPr lang="en-US" dirty="0"/>
          </a:p>
        </p:txBody>
      </p:sp>
      <p:sp>
        <p:nvSpPr>
          <p:cNvPr id="3" name="Content Placeholder 2"/>
          <p:cNvSpPr>
            <a:spLocks noGrp="1"/>
          </p:cNvSpPr>
          <p:nvPr>
            <p:ph idx="1"/>
          </p:nvPr>
        </p:nvSpPr>
        <p:spPr/>
        <p:txBody>
          <a:bodyPr/>
          <a:lstStyle/>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p</a:t>
            </a:r>
            <a:r>
              <a:rPr lang="en-US" sz="2800" dirty="0" smtClean="0"/>
              <a:t> key to place alternating points.</a:t>
            </a:r>
          </a:p>
          <a:p>
            <a:pPr lvl="1"/>
            <a:r>
              <a:rPr lang="en-US" sz="2800" dirty="0" err="1" smtClean="0">
                <a:latin typeface="Verdana" panose="020B0604030504040204" pitchFamily="34" charset="0"/>
                <a:ea typeface="Verdana" panose="020B0604030504040204" pitchFamily="34" charset="0"/>
                <a:cs typeface="Verdana" panose="020B0604030504040204" pitchFamily="34" charset="0"/>
              </a:rPr>
              <a:t>Ctrl+p</a:t>
            </a:r>
            <a:r>
              <a:rPr lang="en-US" sz="2800" dirty="0" smtClean="0"/>
              <a:t> places at nearest mesh point.</a:t>
            </a:r>
          </a:p>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2</a:t>
            </a:r>
            <a:r>
              <a:rPr lang="en-US" sz="2800" dirty="0" smtClean="0"/>
              <a:t> key to place the start or end point.</a:t>
            </a:r>
          </a:p>
          <a:p>
            <a:pPr lvl="1"/>
            <a:r>
              <a:rPr lang="en-US" sz="2800" dirty="0" smtClean="0">
                <a:latin typeface="Verdana" panose="020B0604030504040204" pitchFamily="34" charset="0"/>
                <a:ea typeface="Verdana" panose="020B0604030504040204" pitchFamily="34" charset="0"/>
                <a:cs typeface="Verdana" panose="020B0604030504040204" pitchFamily="34" charset="0"/>
              </a:rPr>
              <a:t>Ctrl+1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Ctrl+2</a:t>
            </a:r>
            <a:r>
              <a:rPr lang="en-US" sz="2800" dirty="0" smtClean="0"/>
              <a:t> places at mesh point.</a:t>
            </a:r>
          </a:p>
          <a:p>
            <a:r>
              <a:rPr lang="en-US" sz="2800" dirty="0" smtClean="0"/>
              <a:t>Drag the endpoints.</a:t>
            </a:r>
          </a:p>
          <a:p>
            <a:pPr lvl="1"/>
            <a:r>
              <a:rPr lang="en-US" sz="2800" dirty="0" smtClean="0"/>
              <a:t>Use </a:t>
            </a:r>
            <a:r>
              <a:rPr lang="en-US" sz="2800" dirty="0" smtClean="0">
                <a:latin typeface="Verdana" panose="020B0604030504040204" pitchFamily="34" charset="0"/>
                <a:ea typeface="Verdana" panose="020B0604030504040204" pitchFamily="34" charset="0"/>
                <a:cs typeface="Verdana" panose="020B0604030504040204" pitchFamily="34" charset="0"/>
              </a:rPr>
              <a:t>x</a:t>
            </a:r>
            <a:r>
              <a:rPr lang="en-US" sz="2800" dirty="0" smtClean="0"/>
              <a:t>, </a:t>
            </a:r>
            <a:r>
              <a:rPr lang="en-US" sz="2800" dirty="0" smtClean="0">
                <a:latin typeface="Verdana" panose="020B0604030504040204" pitchFamily="34" charset="0"/>
                <a:ea typeface="Verdana" panose="020B0604030504040204" pitchFamily="34" charset="0"/>
                <a:cs typeface="Verdana" panose="020B0604030504040204" pitchFamily="34" charset="0"/>
              </a:rPr>
              <a:t>y</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z</a:t>
            </a:r>
            <a:r>
              <a:rPr lang="en-US" sz="2800" dirty="0" smtClean="0"/>
              <a:t> key to constrain to axis.</a:t>
            </a:r>
          </a:p>
          <a:p>
            <a:r>
              <a:rPr lang="en-US" sz="2800" dirty="0" smtClean="0"/>
              <a:t>Use widgets in Properties panel</a:t>
            </a:r>
          </a:p>
          <a:p>
            <a:pPr lvl="1"/>
            <a:r>
              <a:rPr lang="en-US" sz="2800" dirty="0" smtClean="0"/>
              <a:t>E.g. Use </a:t>
            </a:r>
            <a:r>
              <a:rPr lang="en-US" sz="2800" dirty="0" smtClean="0">
                <a:latin typeface="Verdana" panose="020B0604030504040204" pitchFamily="34" charset="0"/>
                <a:ea typeface="Verdana" panose="020B0604030504040204" pitchFamily="34" charset="0"/>
                <a:cs typeface="Verdana" panose="020B0604030504040204" pitchFamily="34" charset="0"/>
              </a:rPr>
              <a:t>Z Axis</a:t>
            </a:r>
            <a:r>
              <a:rPr lang="en-US" sz="2800" dirty="0" smtClean="0"/>
              <a:t> button and then edit points to place from (0,0,0) to (0, 0, 10).</a:t>
            </a:r>
            <a:endParaRPr lang="en-US" sz="2800" dirty="0"/>
          </a:p>
        </p:txBody>
      </p:sp>
    </p:spTree>
    <p:extLst>
      <p:ext uri="{BB962C8B-B14F-4D97-AF65-F5344CB8AC3E}">
        <p14:creationId xmlns:p14="http://schemas.microsoft.com/office/powerpoint/2010/main" val="3382080593"/>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234449525"/>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13005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13005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13005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13005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13005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13005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13005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13005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13005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13006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extLst>
      <p:ext uri="{BB962C8B-B14F-4D97-AF65-F5344CB8AC3E}">
        <p14:creationId xmlns:p14="http://schemas.microsoft.com/office/powerpoint/2010/main" val="199463005"/>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~100K times per year.</a:t>
            </a:r>
          </a:p>
          <a:p>
            <a:r>
              <a:rPr lang="en-US" dirty="0" err="1" smtClean="0">
                <a:ea typeface="ＭＳ Ｐゴシック" pitchFamily="-107" charset="-128"/>
              </a:rPr>
              <a:t>HPCwire</a:t>
            </a:r>
            <a:r>
              <a:rPr lang="en-US" dirty="0" smtClean="0">
                <a:ea typeface="ＭＳ Ｐゴシック" pitchFamily="-107" charset="-128"/>
              </a:rPr>
              <a:t> Editors’ Choice 2010 and </a:t>
            </a:r>
            <a:r>
              <a:rPr lang="en-US" dirty="0" err="1" smtClean="0">
                <a:ea typeface="ＭＳ Ｐゴシック" pitchFamily="-107" charset="-128"/>
              </a:rPr>
              <a:t>HPCwire</a:t>
            </a:r>
            <a:r>
              <a:rPr lang="en-US" dirty="0" smtClean="0">
                <a:ea typeface="ＭＳ Ｐゴシック" pitchFamily="-107" charset="-128"/>
              </a:rPr>
              <a:t> Readers’ Choice 2010/2012 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Apply</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smtClean="0"/>
              <a:t>Rainbow Colors: Never Use Them</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Pretty</a:t>
            </a:r>
          </a:p>
          <a:p>
            <a:r>
              <a:rPr lang="en-US" dirty="0" smtClean="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smtClean="0"/>
              <a:t>Garish</a:t>
            </a:r>
          </a:p>
          <a:p>
            <a:r>
              <a:rPr lang="en-US" dirty="0" smtClean="0"/>
              <a:t>Bad for color deficiencies</a:t>
            </a:r>
          </a:p>
          <a:p>
            <a:r>
              <a:rPr lang="en-US" dirty="0" smtClean="0"/>
              <a:t>No implicit order</a:t>
            </a:r>
          </a:p>
          <a:p>
            <a:r>
              <a:rPr lang="en-US" dirty="0" smtClean="0"/>
              <a:t>Not perceptually even</a:t>
            </a:r>
            <a:endParaRPr lang="en-US" dirty="0"/>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Color Deficiencies</a:t>
            </a:r>
            <a:endParaRPr lang="en-US" dirty="0"/>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chemeClr val="bg1"/>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smtClean="0"/>
              <a:t>Rainbow: Perceptually Uneven</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smtClean="0"/>
              <a:t>Blue</a:t>
            </a:r>
            <a:endParaRPr lang="en-US" dirty="0"/>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smtClean="0"/>
              <a:t>Cyan</a:t>
            </a:r>
            <a:endParaRPr lang="en-US" dirty="0"/>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smtClean="0"/>
              <a:t>Green</a:t>
            </a:r>
            <a:endParaRPr lang="en-US" dirty="0"/>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smtClean="0"/>
              <a:t>Yellow</a:t>
            </a:r>
            <a:endParaRPr lang="en-US" dirty="0"/>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smtClean="0"/>
              <a:t>Orange</a:t>
            </a:r>
            <a:endParaRPr lang="en-US" dirty="0"/>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smtClean="0"/>
              <a:t>Red</a:t>
            </a:r>
            <a:endParaRPr lang="en-US" dirty="0"/>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SNL usage:</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endParaRPr lang="en-US" dirty="0"/>
          </a:p>
        </p:txBody>
      </p:sp>
    </p:spTree>
    <p:extLst>
      <p:ext uri="{BB962C8B-B14F-4D97-AF65-F5344CB8AC3E}">
        <p14:creationId xmlns:p14="http://schemas.microsoft.com/office/powerpoint/2010/main" val="319264348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45829821"/>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Set a custom range.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29664412"/>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35488</TotalTime>
  <Words>7357</Words>
  <Application>Microsoft Office PowerPoint</Application>
  <PresentationFormat>On-screen Show (4:3)</PresentationFormat>
  <Paragraphs>1552</Paragraphs>
  <Slides>234</Slides>
  <Notes>168</Notes>
  <HiddenSlides>5</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234</vt:i4>
      </vt:variant>
    </vt:vector>
  </HeadingPairs>
  <TitlesOfParts>
    <vt:vector size="247" baseType="lpstr">
      <vt:lpstr>ＭＳ Ｐゴシック</vt:lpstr>
      <vt:lpstr>Arial</vt:lpstr>
      <vt:lpstr>Calibri</vt:lpstr>
      <vt:lpstr>Courier</vt:lpstr>
      <vt:lpstr>Helvetica</vt:lpstr>
      <vt:lpstr>Tahoma</vt:lpstr>
      <vt:lpstr>Times</vt:lpstr>
      <vt:lpstr>Times New Roman</vt:lpstr>
      <vt:lpstr>Verdana</vt:lpstr>
      <vt:lpstr>Wingdings</vt:lpstr>
      <vt:lpstr>Zapf Dingbats</vt:lpstr>
      <vt:lpstr>Default Design</vt:lpstr>
      <vt:lpstr>Acrobat Document</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Help Menu</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Using Auto Apply</vt:lpstr>
      <vt:lpstr>Display Properties</vt:lpstr>
      <vt:lpstr>Change Render Properties</vt:lpstr>
      <vt:lpstr>Render View Options</vt:lpstr>
      <vt:lpstr>Change Render Properties</vt:lpstr>
      <vt:lpstr>Changing the Color Palette</vt:lpstr>
      <vt:lpstr>Color Palettes</vt:lpstr>
      <vt:lpstr>Advanced Properties</vt:lpstr>
      <vt:lpstr>Searching Properties</vt:lpstr>
      <vt:lpstr>Searching Properties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Volume Rendering +  Surface Geometry</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Adding in Writers</vt:lpstr>
      <vt:lpstr>In Situ Exercise –  Exporting the Script</vt:lpstr>
      <vt:lpstr>In Situ Exercise– Select Inputs</vt:lpstr>
      <vt:lpstr>In Situ Exercise – Specify Renderings</vt:lpstr>
      <vt:lpstr>In Situ Exercise</vt:lpstr>
      <vt:lpstr>ParaView Catalyst Possibilities</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Moreland, Kenneth</cp:lastModifiedBy>
  <cp:revision>394</cp:revision>
  <cp:lastPrinted>2014-08-29T17:58:24Z</cp:lastPrinted>
  <dcterms:created xsi:type="dcterms:W3CDTF">2010-07-16T17:07:32Z</dcterms:created>
  <dcterms:modified xsi:type="dcterms:W3CDTF">2016-11-03T14:37:58Z</dcterms:modified>
</cp:coreProperties>
</file>