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3" r:id="rId3"/>
    <p:sldId id="257" r:id="rId4"/>
    <p:sldId id="258" r:id="rId5"/>
    <p:sldId id="259" r:id="rId6"/>
    <p:sldId id="260" r:id="rId7"/>
    <p:sldId id="286" r:id="rId8"/>
    <p:sldId id="287" r:id="rId9"/>
    <p:sldId id="288" r:id="rId10"/>
    <p:sldId id="275" r:id="rId11"/>
    <p:sldId id="290" r:id="rId12"/>
    <p:sldId id="263" r:id="rId13"/>
    <p:sldId id="264" r:id="rId14"/>
    <p:sldId id="265" r:id="rId15"/>
    <p:sldId id="285" r:id="rId16"/>
    <p:sldId id="266" r:id="rId17"/>
    <p:sldId id="289" r:id="rId18"/>
    <p:sldId id="267" r:id="rId19"/>
    <p:sldId id="268" r:id="rId20"/>
    <p:sldId id="276" r:id="rId21"/>
    <p:sldId id="271" r:id="rId22"/>
    <p:sldId id="274" r:id="rId23"/>
    <p:sldId id="277" r:id="rId24"/>
    <p:sldId id="278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320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D2DE67-85B6-054F-AB0F-786E258489B7}" type="datetimeFigureOut">
              <a:rPr lang="en-US" smtClean="0"/>
              <a:pPr/>
              <a:t>6/27/11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A021C6-92D1-2A46-96D5-ACC82474B9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358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1670C-758C-E641-AC85-98AFA2944DF6}" type="datetimeFigureOut">
              <a:rPr lang="en-US" smtClean="0"/>
              <a:pPr/>
              <a:t>6/27/11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7351FB-38F9-3840-B8F5-C80AA48FA2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614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EC26-A033-4744-841C-C407BD2CBF6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76993" y="25233"/>
            <a:ext cx="1141777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review.source.kitware.com/%23change,1577" TargetMode="External"/><Relationship Id="rId3" Type="http://schemas.openxmlformats.org/officeDocument/2006/relationships/hyperlink" Target="http://review.source.kitware.com/%23change,1578%20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k.org/pipermail/insight-users/2011-March/040391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k.org/pipermail/insight-users/2011-May/040946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Fast Non-Local Means (NLM) / UINTA Denoising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Ross T. Whitaker,  </a:t>
            </a:r>
            <a:r>
              <a:rPr lang="en-US" dirty="0" err="1" smtClean="0">
                <a:solidFill>
                  <a:schemeClr val="accent1"/>
                </a:solidFill>
              </a:rPr>
              <a:t>Suyash</a:t>
            </a:r>
            <a:r>
              <a:rPr lang="en-US" dirty="0" smtClean="0">
                <a:solidFill>
                  <a:schemeClr val="accent1"/>
                </a:solidFill>
              </a:rPr>
              <a:t> P. </a:t>
            </a:r>
            <a:r>
              <a:rPr lang="en-US" dirty="0" err="1" smtClean="0">
                <a:solidFill>
                  <a:schemeClr val="accent1"/>
                </a:solidFill>
              </a:rPr>
              <a:t>Awate</a:t>
            </a:r>
            <a:r>
              <a:rPr lang="en-US" dirty="0" smtClean="0">
                <a:solidFill>
                  <a:schemeClr val="accent1"/>
                </a:solidFill>
              </a:rPr>
              <a:t>, Kristen </a:t>
            </a:r>
            <a:r>
              <a:rPr lang="en-US" dirty="0" err="1" smtClean="0">
                <a:solidFill>
                  <a:schemeClr val="accent1"/>
                </a:solidFill>
              </a:rPr>
              <a:t>Zygmunt</a:t>
            </a:r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/>
              <a:t>Scientific Computing &amp; Imaging (SCI) Institute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ITK Class Hierarchy for NLM / UINTA Denoising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NLM/UINTA ITK Class Hierarchy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76" t="8188" r="21672" b="68398"/>
          <a:stretch/>
        </p:blipFill>
        <p:spPr>
          <a:xfrm>
            <a:off x="457200" y="1417638"/>
            <a:ext cx="8229600" cy="5440362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73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API: </a:t>
            </a:r>
            <a:r>
              <a:rPr lang="en-US" dirty="0" err="1" smtClean="0">
                <a:solidFill>
                  <a:schemeClr val="accent2"/>
                </a:solidFill>
              </a:rPr>
              <a:t>NonLocalMeansBaseImageFilter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</a:t>
            </a:r>
            <a:r>
              <a:rPr lang="en-US" dirty="0" err="1" smtClean="0">
                <a:solidFill>
                  <a:srgbClr val="C0504D"/>
                </a:solidFill>
              </a:rPr>
              <a:t>FiniteDifferenceImageFilter</a:t>
            </a:r>
            <a:endParaRPr lang="en-US" dirty="0">
              <a:solidFill>
                <a:srgbClr val="C0504D"/>
              </a:solidFill>
            </a:endParaRPr>
          </a:p>
          <a:p>
            <a:r>
              <a:rPr lang="en-US" dirty="0" smtClean="0"/>
              <a:t>Pixel types: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calar </a:t>
            </a:r>
          </a:p>
          <a:p>
            <a:pPr lvl="1"/>
            <a:r>
              <a:rPr lang="en-US" dirty="0" smtClean="0"/>
              <a:t>RGB</a:t>
            </a:r>
          </a:p>
          <a:p>
            <a:pPr lvl="1"/>
            <a:r>
              <a:rPr lang="en-US" dirty="0" smtClean="0"/>
              <a:t>Vector</a:t>
            </a:r>
          </a:p>
          <a:p>
            <a:pPr lvl="1"/>
            <a:r>
              <a:rPr lang="en-US" dirty="0" smtClean="0"/>
              <a:t>Tensor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API: </a:t>
            </a:r>
            <a:r>
              <a:rPr lang="en-US" dirty="0" err="1">
                <a:solidFill>
                  <a:schemeClr val="accent2"/>
                </a:solidFill>
              </a:rPr>
              <a:t>NonLocalMeansBaseImageFilter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Defines abstract algorithm for NLM / UINTA</a:t>
            </a:r>
          </a:p>
          <a:p>
            <a:pPr marL="969963" lvl="1" indent="-568325">
              <a:buClr>
                <a:srgbClr val="FFFFFF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GenerateData</a:t>
            </a:r>
            <a:r>
              <a:rPr lang="en-US" sz="2200" dirty="0" smtClean="0">
                <a:solidFill>
                  <a:schemeClr val="accent1"/>
                </a:solidFill>
              </a:rPr>
              <a:t>() </a:t>
            </a:r>
          </a:p>
          <a:p>
            <a:pPr marL="969963" lvl="1" indent="-568325">
              <a:buClr>
                <a:srgbClr val="FFFFFF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{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Initialization and Allocation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PreProcessInput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while (! Halt())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{</a:t>
            </a:r>
          </a:p>
          <a:p>
            <a:pPr marL="1646238" lvl="3" indent="-27463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InitializeIteration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marL="1646238" lvl="3" indent="-27463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ComputeSigmaUpdate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marL="1646238" lvl="3" indent="-27463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ComputeImageUpdate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marL="1646238" lvl="3" indent="-27463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ApplyUpdate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}</a:t>
            </a:r>
          </a:p>
          <a:p>
            <a:pPr lvl="2" indent="-280988">
              <a:buClr>
                <a:srgbClr val="FFFF66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err="1" smtClean="0">
                <a:solidFill>
                  <a:schemeClr val="accent1"/>
                </a:solidFill>
              </a:rPr>
              <a:t>PostProcessOutput</a:t>
            </a:r>
            <a:r>
              <a:rPr lang="en-US" sz="2200" dirty="0" smtClean="0">
                <a:solidFill>
                  <a:schemeClr val="accent1"/>
                </a:solidFill>
              </a:rPr>
              <a:t>()</a:t>
            </a:r>
          </a:p>
          <a:p>
            <a:pPr marL="969963" lvl="1" indent="-568325">
              <a:buClr>
                <a:srgbClr val="FFFFFF"/>
              </a:buClr>
              <a:buFont typeface="Arial" charset="0"/>
              <a:buNone/>
              <a:tabLst>
                <a:tab pos="569913" algn="l"/>
                <a:tab pos="1196975" algn="l"/>
                <a:tab pos="2111375" algn="l"/>
                <a:tab pos="3025775" algn="l"/>
                <a:tab pos="3940175" algn="l"/>
                <a:tab pos="4854575" algn="l"/>
                <a:tab pos="5768975" algn="l"/>
                <a:tab pos="6683375" algn="l"/>
                <a:tab pos="7597775" algn="l"/>
                <a:tab pos="8512175" algn="l"/>
                <a:tab pos="9426575" algn="l"/>
                <a:tab pos="10340975" algn="l"/>
              </a:tabLst>
            </a:pPr>
            <a:r>
              <a:rPr lang="en-US" sz="2200" dirty="0" smtClean="0">
                <a:solidFill>
                  <a:schemeClr val="accent1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 June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API: </a:t>
            </a:r>
            <a:r>
              <a:rPr lang="en-US" dirty="0" err="1" smtClean="0">
                <a:solidFill>
                  <a:srgbClr val="C0504D"/>
                </a:solidFill>
              </a:rPr>
              <a:t>NonLocalMeansImageFilter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API similar to </a:t>
            </a:r>
            <a:r>
              <a:rPr lang="en-US" dirty="0" err="1" smtClean="0">
                <a:solidFill>
                  <a:srgbClr val="C0504D"/>
                </a:solidFill>
              </a:rPr>
              <a:t>DenseFiniteDifferenceImageFilter</a:t>
            </a:r>
            <a:endParaRPr lang="en-US" dirty="0">
              <a:solidFill>
                <a:srgbClr val="C0504D"/>
              </a:solidFill>
            </a:endParaRPr>
          </a:p>
          <a:p>
            <a:r>
              <a:rPr lang="en-US" dirty="0" smtClean="0"/>
              <a:t>Internals similar to </a:t>
            </a:r>
            <a:r>
              <a:rPr lang="en-US" dirty="0" err="1" smtClean="0">
                <a:solidFill>
                  <a:srgbClr val="C0504D"/>
                </a:solidFill>
              </a:rPr>
              <a:t>SampleSelectiveMeanShiftBlurringFilter</a:t>
            </a:r>
            <a:endParaRPr lang="en-US" dirty="0" smtClean="0">
              <a:solidFill>
                <a:srgbClr val="C0504D"/>
              </a:solidFill>
            </a:endParaRPr>
          </a:p>
          <a:p>
            <a:r>
              <a:rPr lang="en-US" dirty="0" smtClean="0"/>
              <a:t>Subclass to provide other statistical estimation schemes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API: </a:t>
            </a:r>
            <a:r>
              <a:rPr lang="en-US" dirty="0" err="1" smtClean="0">
                <a:solidFill>
                  <a:srgbClr val="C0504D"/>
                </a:solidFill>
              </a:rPr>
              <a:t>NonLocalMeansImageFilter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Multithreaded implementations :</a:t>
            </a:r>
          </a:p>
          <a:p>
            <a:pPr lvl="1"/>
            <a:r>
              <a:rPr lang="en-US" dirty="0" err="1" smtClean="0">
                <a:solidFill>
                  <a:srgbClr val="4F81BD"/>
                </a:solidFill>
              </a:rPr>
              <a:t>ComputeSigmaUpdate</a:t>
            </a:r>
            <a:r>
              <a:rPr lang="en-US" dirty="0" smtClean="0">
                <a:solidFill>
                  <a:srgbClr val="4F81BD"/>
                </a:solidFill>
              </a:rPr>
              <a:t>()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4F81BD"/>
                </a:solidFill>
              </a:rPr>
              <a:t>ComputeImageUpdate</a:t>
            </a:r>
            <a:r>
              <a:rPr lang="en-US" dirty="0" smtClean="0">
                <a:solidFill>
                  <a:srgbClr val="4F81BD"/>
                </a:solidFill>
              </a:rPr>
              <a:t>()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>
                <a:solidFill>
                  <a:srgbClr val="4F81BD"/>
                </a:solidFill>
              </a:rPr>
              <a:t>ApplyUpdate</a:t>
            </a:r>
            <a:r>
              <a:rPr lang="en-US" dirty="0" smtClean="0">
                <a:solidFill>
                  <a:srgbClr val="4F81BD"/>
                </a:solidFill>
              </a:rPr>
              <a:t>()</a:t>
            </a:r>
            <a:r>
              <a:rPr lang="en-US" dirty="0" smtClean="0"/>
              <a:t> </a:t>
            </a:r>
          </a:p>
          <a:p>
            <a:r>
              <a:rPr lang="en-US" dirty="0" smtClean="0"/>
              <a:t>User supplies :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Subsamplers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Neighborhood weights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63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C0504D"/>
                </a:solidFill>
              </a:rPr>
              <a:t>ImageToNeighborhoodSampleAdaptor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Patch Data Type: 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ConstNeighborhoodIterator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 smtClean="0"/>
              <a:t>Provides patches from an image</a:t>
            </a:r>
          </a:p>
          <a:p>
            <a:r>
              <a:rPr lang="en-US" dirty="0" smtClean="0"/>
              <a:t>Patches are </a:t>
            </a:r>
            <a:r>
              <a:rPr lang="en-US" u="sng" dirty="0" smtClean="0"/>
              <a:t>not</a:t>
            </a:r>
            <a:r>
              <a:rPr lang="en-US" dirty="0" smtClean="0"/>
              <a:t> copied around everywhere, avoiding large data structures</a:t>
            </a:r>
          </a:p>
          <a:p>
            <a:r>
              <a:rPr lang="en-US" dirty="0" smtClean="0"/>
              <a:t>Patches accessed via indirection </a:t>
            </a:r>
            <a:r>
              <a:rPr lang="en-US" u="sng" dirty="0" smtClean="0"/>
              <a:t>only</a:t>
            </a:r>
            <a:r>
              <a:rPr lang="en-US" dirty="0" smtClean="0"/>
              <a:t> for computation involving that particular patch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Subsampler</a:t>
            </a:r>
            <a:r>
              <a:rPr lang="en-US" dirty="0" smtClean="0"/>
              <a:t> Hierarchy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59" t="11641" r="18870" b="66984"/>
          <a:stretch/>
        </p:blipFill>
        <p:spPr>
          <a:xfrm>
            <a:off x="457200" y="1600200"/>
            <a:ext cx="822960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59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504D"/>
                </a:solidFill>
              </a:rPr>
              <a:t>SubsamplerBase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13" dirty="0" smtClean="0"/>
              <a:t>Abstract interface to create subsamples</a:t>
            </a:r>
          </a:p>
          <a:p>
            <a:pPr lvl="1"/>
            <a:r>
              <a:rPr lang="en-US" sz="3226" dirty="0" err="1" smtClean="0">
                <a:solidFill>
                  <a:schemeClr val="accent1"/>
                </a:solidFill>
              </a:rPr>
              <a:t>SetSample</a:t>
            </a:r>
            <a:r>
              <a:rPr lang="en-US" sz="3226" dirty="0" smtClean="0">
                <a:solidFill>
                  <a:schemeClr val="accent1"/>
                </a:solidFill>
              </a:rPr>
              <a:t>() / </a:t>
            </a:r>
            <a:r>
              <a:rPr lang="en-US" sz="3226" dirty="0" err="1" smtClean="0">
                <a:solidFill>
                  <a:schemeClr val="accent1"/>
                </a:solidFill>
              </a:rPr>
              <a:t>GetSample</a:t>
            </a:r>
            <a:r>
              <a:rPr lang="en-US" sz="3226" dirty="0" smtClean="0">
                <a:solidFill>
                  <a:schemeClr val="accent1"/>
                </a:solidFill>
              </a:rPr>
              <a:t>()</a:t>
            </a:r>
          </a:p>
          <a:p>
            <a:pPr lvl="1"/>
            <a:r>
              <a:rPr lang="en-US" sz="3243" dirty="0" smtClean="0">
                <a:solidFill>
                  <a:schemeClr val="accent1"/>
                </a:solidFill>
              </a:rPr>
              <a:t>Search (</a:t>
            </a:r>
            <a:r>
              <a:rPr lang="en-US" sz="3243" dirty="0" err="1" smtClean="0">
                <a:solidFill>
                  <a:schemeClr val="accent1"/>
                </a:solidFill>
              </a:rPr>
              <a:t>InstanceIdentifier</a:t>
            </a:r>
            <a:r>
              <a:rPr lang="en-US" sz="3243" dirty="0" smtClean="0">
                <a:solidFill>
                  <a:schemeClr val="accent1"/>
                </a:solidFill>
              </a:rPr>
              <a:t> query,         </a:t>
            </a:r>
          </a:p>
          <a:p>
            <a:pPr marL="457200" lvl="1" indent="0">
              <a:buNone/>
            </a:pPr>
            <a:r>
              <a:rPr lang="en-US" sz="3243" dirty="0" smtClean="0">
                <a:solidFill>
                  <a:schemeClr val="accent1"/>
                </a:solidFill>
              </a:rPr>
              <a:t>                 </a:t>
            </a:r>
            <a:r>
              <a:rPr lang="en-US" sz="3243" dirty="0" err="1" smtClean="0">
                <a:solidFill>
                  <a:schemeClr val="accent1"/>
                </a:solidFill>
              </a:rPr>
              <a:t>SubsamplePointer</a:t>
            </a:r>
            <a:r>
              <a:rPr lang="en-US" sz="3243" dirty="0" smtClean="0">
                <a:solidFill>
                  <a:schemeClr val="accent1"/>
                </a:solidFill>
              </a:rPr>
              <a:t>&amp; results)</a:t>
            </a:r>
          </a:p>
          <a:p>
            <a:pPr lvl="1"/>
            <a:r>
              <a:rPr lang="en-US" sz="3213" dirty="0" smtClean="0"/>
              <a:t>Combines APIs from </a:t>
            </a:r>
            <a:r>
              <a:rPr lang="en-US" sz="3213" dirty="0" err="1" smtClean="0">
                <a:solidFill>
                  <a:schemeClr val="accent2"/>
                </a:solidFill>
              </a:rPr>
              <a:t>KdTree</a:t>
            </a:r>
            <a:r>
              <a:rPr lang="en-US" sz="3213" dirty="0" smtClean="0"/>
              <a:t> and </a:t>
            </a:r>
            <a:r>
              <a:rPr lang="en-US" sz="3213" dirty="0" err="1" smtClean="0">
                <a:solidFill>
                  <a:schemeClr val="accent2"/>
                </a:solidFill>
              </a:rPr>
              <a:t>SampleToSubsampleFilter</a:t>
            </a:r>
            <a:endParaRPr lang="en-US" sz="3213" dirty="0" smtClean="0">
              <a:solidFill>
                <a:schemeClr val="accent2"/>
              </a:solidFill>
            </a:endParaRPr>
          </a:p>
          <a:p>
            <a:pPr lvl="1"/>
            <a:r>
              <a:rPr lang="en-US" sz="3213" dirty="0" smtClean="0"/>
              <a:t>Flexible </a:t>
            </a:r>
            <a:r>
              <a:rPr lang="en-US" sz="3213" dirty="0" err="1" smtClean="0"/>
              <a:t>Input/Output</a:t>
            </a:r>
            <a:r>
              <a:rPr lang="en-US" sz="3213" dirty="0" smtClean="0"/>
              <a:t> types</a:t>
            </a:r>
          </a:p>
          <a:p>
            <a:pPr lvl="1"/>
            <a:r>
              <a:rPr lang="en-US" sz="3213" dirty="0" smtClean="0"/>
              <a:t>Search API not Update API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C0504D"/>
                </a:solidFill>
              </a:rPr>
              <a:t>SubsamplerBase</a:t>
            </a:r>
            <a:r>
              <a:rPr lang="en-US" dirty="0" smtClean="0">
                <a:solidFill>
                  <a:srgbClr val="C0504D"/>
                </a:solidFill>
              </a:rPr>
              <a:t> </a:t>
            </a:r>
            <a:r>
              <a:rPr lang="en-US" dirty="0" smtClean="0"/>
              <a:t>Derived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solidFill>
                  <a:srgbClr val="C0504D"/>
                </a:solidFill>
              </a:rPr>
              <a:t>RegionConstrainedSubsampler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 smtClean="0"/>
              <a:t>All selected patches are within given region</a:t>
            </a:r>
          </a:p>
          <a:p>
            <a:r>
              <a:rPr lang="en-US" dirty="0" err="1" smtClean="0">
                <a:solidFill>
                  <a:srgbClr val="C0504D"/>
                </a:solidFill>
              </a:rPr>
              <a:t>SpatialNeighborSubsampler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 smtClean="0"/>
              <a:t>Select all patches within spatial radius of query</a:t>
            </a:r>
          </a:p>
          <a:p>
            <a:r>
              <a:rPr lang="en-US" dirty="0" err="1" smtClean="0">
                <a:solidFill>
                  <a:srgbClr val="C0504D"/>
                </a:solidFill>
              </a:rPr>
              <a:t>GaussianRandomSpatialNeighborSubsampler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 smtClean="0"/>
              <a:t>Select normal distribution of patches within spatial radius </a:t>
            </a:r>
            <a:r>
              <a:rPr lang="en-US" dirty="0"/>
              <a:t>o</a:t>
            </a:r>
            <a:r>
              <a:rPr lang="en-US" dirty="0" smtClean="0"/>
              <a:t>f query</a:t>
            </a:r>
          </a:p>
          <a:p>
            <a:r>
              <a:rPr lang="en-US" dirty="0" err="1" smtClean="0">
                <a:solidFill>
                  <a:srgbClr val="C0504D"/>
                </a:solidFill>
              </a:rPr>
              <a:t>KdTreeImageRegionSubsampler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 smtClean="0"/>
              <a:t>Select nearest patches in the </a:t>
            </a:r>
            <a:r>
              <a:rPr lang="en-US" dirty="0" err="1" smtClean="0"/>
              <a:t>k-d</a:t>
            </a:r>
            <a:r>
              <a:rPr lang="en-US" dirty="0" smtClean="0"/>
              <a:t> space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Fast Non-Local Patch-Based </a:t>
            </a:r>
            <a:r>
              <a:rPr lang="en-US" dirty="0" err="1"/>
              <a:t>Denoising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55400" y="1317084"/>
            <a:ext cx="6364174" cy="5213899"/>
          </a:xfrm>
          <a:prstGeom prst="rect">
            <a:avLst/>
          </a:prstGeom>
          <a:noFill/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27327" y="3209692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020415" y="1740881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66169" y="2918053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54455" y="3752720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207312" y="2071307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263707" y="5493211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436650" y="4882913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034741" y="3566919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68013" y="5399177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568953" y="5955435"/>
            <a:ext cx="542355" cy="55625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9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9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569991" y="3457044"/>
            <a:ext cx="60671" cy="45719"/>
          </a:xfrm>
          <a:prstGeom prst="rect">
            <a:avLst/>
          </a:prstGeom>
          <a:solidFill>
            <a:schemeClr val="accent2"/>
          </a:solidFill>
          <a:ln w="28575" cmpd="sng">
            <a:solidFill>
              <a:srgbClr val="C0504D"/>
            </a:solidFill>
          </a:ln>
          <a:effectLst>
            <a:glow rad="254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31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ITK-Related Implementation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ITK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Wrote bug report #12152 that identified a persistent deadlock inside the multi-threaded logger framework</a:t>
            </a:r>
          </a:p>
          <a:p>
            <a:r>
              <a:rPr lang="en-US" dirty="0" smtClean="0"/>
              <a:t>Provided a test </a:t>
            </a:r>
            <a:r>
              <a:rPr lang="en-US" dirty="0" smtClean="0">
                <a:hlinkClick r:id="rId2"/>
              </a:rPr>
              <a:t>http://review.source.kitware.com/#change,1577</a:t>
            </a:r>
            <a:endParaRPr lang="en-US" dirty="0" smtClean="0"/>
          </a:p>
          <a:p>
            <a:r>
              <a:rPr lang="en-US" dirty="0" smtClean="0"/>
              <a:t>Provided a </a:t>
            </a:r>
            <a:r>
              <a:rPr lang="en-US" dirty="0" err="1" smtClean="0"/>
              <a:t>fix</a:t>
            </a:r>
            <a:r>
              <a:rPr lang="en-US" dirty="0" err="1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://review.source.kitware.com/#change,1578 </a:t>
            </a:r>
            <a:endParaRPr lang="en-US" dirty="0" smtClean="0"/>
          </a:p>
          <a:p>
            <a:r>
              <a:rPr lang="en-US" dirty="0" smtClean="0"/>
              <a:t>Currently going through </a:t>
            </a:r>
            <a:r>
              <a:rPr lang="en-US" dirty="0" err="1" smtClean="0"/>
              <a:t>Gerrit</a:t>
            </a:r>
            <a:r>
              <a:rPr lang="en-US" dirty="0" smtClean="0"/>
              <a:t> review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ITK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Tested a patch supplied by </a:t>
            </a:r>
            <a:r>
              <a:rPr lang="en-US" dirty="0" err="1" smtClean="0"/>
              <a:t>Gaetan</a:t>
            </a:r>
            <a:r>
              <a:rPr lang="en-US" dirty="0" smtClean="0"/>
              <a:t> to fix the thread-unsafe </a:t>
            </a:r>
            <a:r>
              <a:rPr lang="en-US" dirty="0" err="1" smtClean="0">
                <a:solidFill>
                  <a:srgbClr val="C0504D"/>
                </a:solidFill>
              </a:rPr>
              <a:t>MersenneTwisterRandomNumberGenerator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/>
              <a:t>P</a:t>
            </a:r>
            <a:r>
              <a:rPr lang="en-US" dirty="0" smtClean="0"/>
              <a:t>osted a message on ITK users mailing list confirming the patch works</a:t>
            </a:r>
            <a:r>
              <a:rPr lang="en-US" sz="2200" dirty="0" smtClean="0">
                <a:hlinkClick r:id="rId2"/>
              </a:rPr>
              <a:t>http://www.itk.org/pipermail/insight-users/2011-March/040391.html</a:t>
            </a:r>
            <a:endParaRPr lang="en-US" sz="2200" dirty="0"/>
          </a:p>
          <a:p>
            <a:pPr lvl="1"/>
            <a:r>
              <a:rPr lang="en-US" dirty="0" smtClean="0"/>
              <a:t>Will file bug report and provide </a:t>
            </a:r>
            <a:r>
              <a:rPr lang="en-US" dirty="0" err="1" smtClean="0"/>
              <a:t>Gerrit</a:t>
            </a:r>
            <a:r>
              <a:rPr lang="en-US" dirty="0" smtClean="0"/>
              <a:t> patch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ITK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Found problem with </a:t>
            </a:r>
            <a:r>
              <a:rPr lang="en-US" dirty="0" err="1" smtClean="0">
                <a:solidFill>
                  <a:srgbClr val="C0504D"/>
                </a:solidFill>
              </a:rPr>
              <a:t>BoundaryFaceCalculator</a:t>
            </a:r>
            <a:endParaRPr lang="en-US" dirty="0" smtClean="0">
              <a:solidFill>
                <a:srgbClr val="C0504D"/>
              </a:solidFill>
            </a:endParaRPr>
          </a:p>
          <a:p>
            <a:pPr lvl="1"/>
            <a:r>
              <a:rPr lang="en-US" dirty="0"/>
              <a:t>A</a:t>
            </a:r>
            <a:r>
              <a:rPr lang="en-US" dirty="0" smtClean="0"/>
              <a:t>lso noticed by others </a:t>
            </a:r>
            <a:r>
              <a:rPr lang="en-US" sz="1800" dirty="0" smtClean="0">
                <a:hlinkClick r:id="rId2"/>
              </a:rPr>
              <a:t>http://www.itk.org/pipermail/insight-users/2011-May/040946.html</a:t>
            </a:r>
            <a:endParaRPr lang="en-US" sz="1800" dirty="0" smtClean="0"/>
          </a:p>
          <a:p>
            <a:r>
              <a:rPr lang="en-US" dirty="0" smtClean="0"/>
              <a:t>Created a test and a patch that fixed problem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atch found in an earlier mailing list posting</a:t>
            </a:r>
          </a:p>
          <a:p>
            <a:r>
              <a:rPr lang="en-US" dirty="0" smtClean="0"/>
              <a:t>Will file bug report and </a:t>
            </a:r>
            <a:r>
              <a:rPr lang="en-US" dirty="0" err="1" smtClean="0"/>
              <a:t>Gerrit</a:t>
            </a:r>
            <a:r>
              <a:rPr lang="en-US" dirty="0" smtClean="0"/>
              <a:t> patch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with ITK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sure how to combine Review/Statistics and main </a:t>
            </a:r>
            <a:r>
              <a:rPr lang="en-US" smtClean="0"/>
              <a:t>Statistics </a:t>
            </a:r>
            <a:endParaRPr lang="en-US" dirty="0" smtClean="0"/>
          </a:p>
          <a:p>
            <a:r>
              <a:rPr lang="en-US" dirty="0"/>
              <a:t>Documentation in flux, hard to keep up with processes for v4.0, </a:t>
            </a:r>
            <a:r>
              <a:rPr lang="en-US" dirty="0" smtClean="0"/>
              <a:t>v3.20</a:t>
            </a:r>
          </a:p>
          <a:p>
            <a:pPr lvl="1"/>
            <a:r>
              <a:rPr lang="en-US" dirty="0" err="1" smtClean="0"/>
              <a:t>Git</a:t>
            </a:r>
            <a:r>
              <a:rPr lang="en-US" dirty="0" smtClean="0"/>
              <a:t> / </a:t>
            </a:r>
            <a:r>
              <a:rPr lang="en-US" dirty="0" err="1" smtClean="0"/>
              <a:t>Gerrit</a:t>
            </a:r>
            <a:r>
              <a:rPr lang="en-US" dirty="0" smtClean="0"/>
              <a:t> interplay</a:t>
            </a:r>
          </a:p>
          <a:p>
            <a:pPr lvl="2"/>
            <a:r>
              <a:rPr lang="en-US" dirty="0" smtClean="0"/>
              <a:t>Initial setup</a:t>
            </a:r>
          </a:p>
          <a:p>
            <a:pPr lvl="2"/>
            <a:r>
              <a:rPr lang="en-US" dirty="0" smtClean="0"/>
              <a:t>Revising / resubmitting patches</a:t>
            </a:r>
          </a:p>
          <a:p>
            <a:r>
              <a:rPr lang="en-US" dirty="0" smtClean="0"/>
              <a:t>For bugs, should patches be submitted for both v4.0 and v3.20?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Fast Non-Local Patch-Based Denoising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Non-Local Means (</a:t>
            </a:r>
            <a:r>
              <a:rPr lang="en-US" dirty="0" err="1" smtClean="0"/>
              <a:t>Buades</a:t>
            </a:r>
            <a:r>
              <a:rPr lang="en-US" dirty="0" smtClean="0"/>
              <a:t> at al. 2005 CVPR) / UINTA (</a:t>
            </a:r>
            <a:r>
              <a:rPr lang="en-US" dirty="0" err="1" smtClean="0"/>
              <a:t>Awate</a:t>
            </a:r>
            <a:r>
              <a:rPr lang="en-US" dirty="0" smtClean="0"/>
              <a:t> &amp; Whitaker 2005 CVPR) denoising within ITK framework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Computational efficiency using multithreading &amp; efficient patch searches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Incorporating noise models using Bayesian schemes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 1 : Non-Local Means Image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Generic framework denoising images having multi-dimensional domains and values</a:t>
            </a:r>
          </a:p>
          <a:p>
            <a:pPr lvl="1"/>
            <a:r>
              <a:rPr lang="en-US" dirty="0" smtClean="0"/>
              <a:t>Scalar</a:t>
            </a:r>
          </a:p>
          <a:p>
            <a:pPr lvl="1"/>
            <a:r>
              <a:rPr lang="en-US" dirty="0" smtClean="0"/>
              <a:t>Vector (e.g. multimodal MRI)</a:t>
            </a:r>
          </a:p>
          <a:p>
            <a:pPr lvl="1"/>
            <a:r>
              <a:rPr lang="en-US" dirty="0" smtClean="0"/>
              <a:t>Tensor (e.g. DTI)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2 : Computational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Multithreading on multiprocessor or </a:t>
            </a:r>
            <a:r>
              <a:rPr lang="en-US" dirty="0" err="1" smtClean="0"/>
              <a:t>multicore</a:t>
            </a:r>
            <a:r>
              <a:rPr lang="en-US" dirty="0" smtClean="0"/>
              <a:t> shared-memory machines</a:t>
            </a:r>
          </a:p>
          <a:p>
            <a:r>
              <a:rPr lang="en-US" dirty="0" smtClean="0"/>
              <a:t>Memory efficiency in handling patch data structures</a:t>
            </a:r>
          </a:p>
          <a:p>
            <a:r>
              <a:rPr lang="en-US" dirty="0" smtClean="0"/>
              <a:t>Efficient searching of similar patches in image</a:t>
            </a:r>
          </a:p>
          <a:p>
            <a:pPr lvl="1"/>
            <a:r>
              <a:rPr lang="en-US" dirty="0" smtClean="0"/>
              <a:t>Pre-filtering schemes</a:t>
            </a:r>
          </a:p>
          <a:p>
            <a:pPr lvl="1"/>
            <a:r>
              <a:rPr lang="en-US" dirty="0" smtClean="0"/>
              <a:t>Space-subdivision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3 : Noise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Noise-model examples</a:t>
            </a:r>
          </a:p>
          <a:p>
            <a:pPr lvl="1"/>
            <a:r>
              <a:rPr lang="en-US" dirty="0" smtClean="0"/>
              <a:t>Gaussian, </a:t>
            </a:r>
            <a:r>
              <a:rPr lang="en-US" dirty="0" err="1" smtClean="0"/>
              <a:t>Rician</a:t>
            </a:r>
            <a:r>
              <a:rPr lang="en-US" dirty="0" smtClean="0"/>
              <a:t>, Poisson</a:t>
            </a:r>
          </a:p>
          <a:p>
            <a:r>
              <a:rPr lang="en-US" dirty="0" smtClean="0"/>
              <a:t>Bayesian denoising</a:t>
            </a:r>
          </a:p>
          <a:p>
            <a:pPr lvl="1"/>
            <a:r>
              <a:rPr lang="en-US" dirty="0" smtClean="0"/>
              <a:t>NLM/UINTA impose an MRF prior on image data</a:t>
            </a:r>
          </a:p>
          <a:p>
            <a:pPr lvl="1"/>
            <a:r>
              <a:rPr lang="en-US" dirty="0" smtClean="0"/>
              <a:t>Noise model introduces a likelihood term</a:t>
            </a:r>
          </a:p>
          <a:p>
            <a:pPr lvl="1"/>
            <a:r>
              <a:rPr lang="en-US" dirty="0" smtClean="0"/>
              <a:t>Free parameter (Lambda) balances two terms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NLM / UINTA Project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92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NLM / UINTA Project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Code design / implementation</a:t>
            </a:r>
          </a:p>
          <a:p>
            <a:pPr marL="457200" lvl="1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Basic design implemented in ITK framework</a:t>
            </a:r>
          </a:p>
          <a:p>
            <a:pPr marL="457200" lvl="1" indent="0">
              <a:buNone/>
            </a:pP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Functional test written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Provide support for all pixel types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dirty="0">
                <a:sym typeface="Wingdings"/>
              </a:rPr>
              <a:t> </a:t>
            </a:r>
            <a:r>
              <a:rPr lang="en-US" dirty="0" smtClean="0"/>
              <a:t>Scalar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RGB / Vector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 smtClean="0"/>
              <a:t> Tensor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Finalize design based on your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0628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NLM / UINTA Project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Testing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Confirm functionality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Test CPU performance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Test memory performance </a:t>
            </a:r>
            <a:endParaRPr lang="en-US" dirty="0"/>
          </a:p>
          <a:p>
            <a:pPr marL="514350" indent="-457200"/>
            <a:r>
              <a:rPr lang="en-US" dirty="0" smtClean="0"/>
              <a:t>Prepare Insight Journal Article	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Code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Documentation</a:t>
            </a:r>
          </a:p>
          <a:p>
            <a:pPr marL="457200" lvl="1" indent="0">
              <a:buNone/>
            </a:pP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/>
              <a:t> </a:t>
            </a:r>
            <a:r>
              <a:rPr lang="en-US" dirty="0" smtClean="0"/>
              <a:t>Test images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28 June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EC26-A033-4744-841C-C407BD2CBF6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45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2699</TotalTime>
  <Words>808</Words>
  <Application>Microsoft Macintosh PowerPoint</Application>
  <PresentationFormat>On-screen Show (4:3)</PresentationFormat>
  <Paragraphs>174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Fast Non-Local Means (NLM) / UINTA Denoising</vt:lpstr>
      <vt:lpstr>Fast Non-Local Patch-Based Denoising</vt:lpstr>
      <vt:lpstr>Fast Non-Local Patch-Based Denoising</vt:lpstr>
      <vt:lpstr>Aim 1 : Non-Local Means Image Filter</vt:lpstr>
      <vt:lpstr>Aim 2 : Computational Efficiency</vt:lpstr>
      <vt:lpstr>Aim 3 : Noise Models</vt:lpstr>
      <vt:lpstr>PowerPoint Presentation</vt:lpstr>
      <vt:lpstr>NLM / UINTA Project Status</vt:lpstr>
      <vt:lpstr>NLM / UINTA Project Status</vt:lpstr>
      <vt:lpstr>ITK Class Hierarchy for NLM / UINTA Denoising</vt:lpstr>
      <vt:lpstr>NLM/UINTA ITK Class Hierarchy</vt:lpstr>
      <vt:lpstr>API: NonLocalMeansBaseImageFilter </vt:lpstr>
      <vt:lpstr>API: NonLocalMeansBaseImageFilter </vt:lpstr>
      <vt:lpstr>API: NonLocalMeansImageFilter</vt:lpstr>
      <vt:lpstr>API: NonLocalMeansImageFilter</vt:lpstr>
      <vt:lpstr>ImageToNeighborhoodSampleAdaptor</vt:lpstr>
      <vt:lpstr>Subsampler Hierarchy</vt:lpstr>
      <vt:lpstr>SubsamplerBase</vt:lpstr>
      <vt:lpstr>SubsamplerBase Derived Classes</vt:lpstr>
      <vt:lpstr>ITK-Related Implementation Issues</vt:lpstr>
      <vt:lpstr>Other ITK Contributions</vt:lpstr>
      <vt:lpstr>Other ITK Contributions</vt:lpstr>
      <vt:lpstr>Other ITK Contributions</vt:lpstr>
      <vt:lpstr>Experiences with ITK process</vt:lpstr>
      <vt:lpstr>The End.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 A</dc:creator>
  <cp:lastModifiedBy>Kris Zygmunt</cp:lastModifiedBy>
  <cp:revision>160</cp:revision>
  <dcterms:created xsi:type="dcterms:W3CDTF">2011-06-21T10:26:56Z</dcterms:created>
  <dcterms:modified xsi:type="dcterms:W3CDTF">2011-06-27T15:07:21Z</dcterms:modified>
</cp:coreProperties>
</file>