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7" r:id="rId3"/>
    <p:sldId id="361" r:id="rId4"/>
    <p:sldId id="298" r:id="rId5"/>
    <p:sldId id="360" r:id="rId6"/>
    <p:sldId id="362" r:id="rId7"/>
    <p:sldId id="327" r:id="rId8"/>
    <p:sldId id="376" r:id="rId9"/>
    <p:sldId id="329" r:id="rId10"/>
    <p:sldId id="365" r:id="rId11"/>
    <p:sldId id="331" r:id="rId12"/>
    <p:sldId id="337" r:id="rId13"/>
    <p:sldId id="369" r:id="rId14"/>
    <p:sldId id="371" r:id="rId15"/>
    <p:sldId id="372" r:id="rId16"/>
    <p:sldId id="373" r:id="rId17"/>
    <p:sldId id="358" r:id="rId18"/>
    <p:sldId id="374" r:id="rId19"/>
    <p:sldId id="355" r:id="rId20"/>
    <p:sldId id="375" r:id="rId21"/>
    <p:sldId id="378" r:id="rId22"/>
    <p:sldId id="377" r:id="rId23"/>
    <p:sldId id="309" r:id="rId24"/>
    <p:sldId id="310" r:id="rId25"/>
    <p:sldId id="311" r:id="rId26"/>
    <p:sldId id="312" r:id="rId27"/>
    <p:sldId id="313" r:id="rId28"/>
    <p:sldId id="316" r:id="rId29"/>
    <p:sldId id="317" r:id="rId30"/>
    <p:sldId id="318" r:id="rId31"/>
    <p:sldId id="319" r:id="rId32"/>
    <p:sldId id="32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66"/>
    <a:srgbClr val="33CC00"/>
    <a:srgbClr val="C60065"/>
    <a:srgbClr val="FFFF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88380" autoAdjust="0"/>
  </p:normalViewPr>
  <p:slideViewPr>
    <p:cSldViewPr snapToObjects="1">
      <p:cViewPr>
        <p:scale>
          <a:sx n="100" d="100"/>
          <a:sy n="100" d="100"/>
        </p:scale>
        <p:origin x="-37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7C2B1-C7F4-7B4A-8A2B-1CE033BFD088}" type="datetimeFigureOut">
              <a:rPr lang="en-US" smtClean="0"/>
              <a:pPr/>
              <a:t>6/27/11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C92AC-E327-1441-869E-4E74BDB8D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14EA5-863C-1546-A9A4-DB7A5C897A96}" type="datetimeFigureOut">
              <a:rPr lang="en-US" smtClean="0"/>
              <a:pPr/>
              <a:t>6/27/11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4E3F5-3E57-174F-BC67-B797D40C0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CRTP: The Curiously Recurring Template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MeanImageFilter</a:t>
            </a:r>
            <a:r>
              <a:rPr lang="en-US" dirty="0" smtClean="0"/>
              <a:t> as third template parameter to </a:t>
            </a:r>
            <a:r>
              <a:rPr lang="en-US" dirty="0" err="1" smtClean="0"/>
              <a:t>GPUImageToImageFilter</a:t>
            </a:r>
            <a:r>
              <a:rPr lang="en-US" baseline="0" dirty="0" smtClean="0"/>
              <a:t>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itk_root_path</a:t>
            </a:r>
            <a:r>
              <a:rPr lang="en-US" dirty="0" smtClean="0"/>
              <a:t> is defined in </a:t>
            </a:r>
            <a:r>
              <a:rPr lang="en-US" dirty="0" err="1" smtClean="0">
                <a:solidFill>
                  <a:schemeClr val="bg1"/>
                </a:solidFill>
              </a:rPr>
              <a:t>pathToOpenCLSourceCode.h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m_KernelManager</a:t>
            </a:r>
            <a:r>
              <a:rPr lang="en-US" dirty="0" smtClean="0">
                <a:solidFill>
                  <a:schemeClr val="bg1"/>
                </a:solidFill>
              </a:rPr>
              <a:t> is already created in the base class constructor (</a:t>
            </a:r>
            <a:r>
              <a:rPr lang="en-US" dirty="0" err="1" smtClean="0">
                <a:solidFill>
                  <a:schemeClr val="bg1"/>
                </a:solidFill>
              </a:rPr>
              <a:t>GPUImageToImageFilter::GPUImageToImageFilter</a:t>
            </a:r>
            <a:r>
              <a:rPr lang="en-US" dirty="0" smtClean="0">
                <a:solidFill>
                  <a:schemeClr val="bg1"/>
                </a:solidFill>
              </a:rPr>
              <a:t>())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GPUTraits</a:t>
            </a:r>
            <a:r>
              <a:rPr lang="en-US" dirty="0" smtClean="0"/>
              <a:t> to get the type of </a:t>
            </a:r>
            <a:r>
              <a:rPr lang="en-US" dirty="0" err="1" smtClean="0"/>
              <a:t>GPUImage</a:t>
            </a:r>
            <a:endParaRPr lang="en-US" dirty="0" smtClean="0"/>
          </a:p>
          <a:p>
            <a:r>
              <a:rPr lang="en-US" dirty="0" smtClean="0"/>
              <a:t>You must cast</a:t>
            </a:r>
            <a:r>
              <a:rPr lang="en-US" baseline="0" dirty="0" smtClean="0"/>
              <a:t> image to </a:t>
            </a:r>
            <a:r>
              <a:rPr lang="en-US" baseline="0" dirty="0" err="1" smtClean="0"/>
              <a:t>GPUImage</a:t>
            </a:r>
            <a:r>
              <a:rPr lang="en-US" baseline="0" dirty="0" smtClean="0"/>
              <a:t> (this is important because if you use object factory then the image pointer you use is not </a:t>
            </a:r>
            <a:r>
              <a:rPr lang="en-US" baseline="0" dirty="0" err="1" smtClean="0"/>
              <a:t>GPUImage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Get the filter radius from its parent class (</a:t>
            </a:r>
            <a:r>
              <a:rPr lang="en-US" baseline="0" dirty="0" err="1" smtClean="0"/>
              <a:t>MeanImageFilter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globalsize</a:t>
            </a:r>
            <a:r>
              <a:rPr lang="en-US" dirty="0" smtClean="0"/>
              <a:t> must be a multiple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localsize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Efficient synchronization : lazy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4E3F5-3E57-174F-BC67-B797D40C0BC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3EDF-B05B-8548-B6B9-FC7482ED7AD2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BEC2-C2DB-854C-9B9E-D57D5E424C51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541BC-5336-3247-B3EF-07C49C4D73E2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F7735-92E2-D440-8795-704B7A09EE2A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5A3E-D071-D94B-AD91-64481795D189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D562-DF5D-C54C-A388-DF6CD58A1C5B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86BCA-264D-8447-9C07-4655EFAA4847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484-8EF8-0F4D-8C6A-C49EDA7F2E2B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F0C12-562D-AF4F-A681-99DAD68A7F49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F85E-F9AC-FD41-97EB-57BDA95E3C9C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50ED-AAA7-2F4D-99E2-DE6A1789C34E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88258-516E-574B-9950-54B5D346CF50}" type="datetime1">
              <a:rPr lang="en-US" smtClean="0"/>
              <a:pPr/>
              <a:t>6/27/11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1F22-673B-5D47-900E-6EBBE03F6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Candar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Candar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Candar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Candar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Candar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Candar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GPU Acceleration in ITK v4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ITK v4 </a:t>
            </a:r>
            <a:r>
              <a:rPr lang="ko-KR" altLang="en-US" dirty="0" smtClean="0"/>
              <a:t> </a:t>
            </a:r>
            <a:r>
              <a:rPr lang="en-US" altLang="ko-KR" dirty="0" smtClean="0"/>
              <a:t>summer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June 28, 2011</a:t>
            </a:r>
          </a:p>
          <a:p>
            <a:r>
              <a:rPr lang="en-US" dirty="0" smtClean="0"/>
              <a:t>Won-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Jeong</a:t>
            </a:r>
            <a:endParaRPr lang="en-US" dirty="0" smtClean="0"/>
          </a:p>
          <a:p>
            <a:r>
              <a:rPr lang="en-US" dirty="0" smtClean="0"/>
              <a:t>Harvard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</a:t>
            </a:r>
            <a:r>
              <a:rPr lang="en-US" dirty="0" smtClean="0"/>
              <a:t>Image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Derived from </a:t>
            </a:r>
            <a:r>
              <a:rPr lang="en-US" sz="2800" dirty="0" err="1" smtClean="0">
                <a:latin typeface="Courier New"/>
                <a:cs typeface="Courier New"/>
              </a:rPr>
              <a:t>itk::Image</a:t>
            </a:r>
            <a:endParaRPr lang="en-US" dirty="0" smtClean="0">
              <a:latin typeface="Courier New"/>
              <a:cs typeface="Courier New"/>
            </a:endParaRPr>
          </a:p>
          <a:p>
            <a:pPr lvl="1">
              <a:spcAft>
                <a:spcPts val="600"/>
              </a:spcAft>
            </a:pPr>
            <a:r>
              <a:rPr lang="en-US" dirty="0" smtClean="0"/>
              <a:t>Compatible to existing ITK filters</a:t>
            </a:r>
          </a:p>
          <a:p>
            <a:r>
              <a:rPr lang="en-US" dirty="0" err="1" smtClean="0"/>
              <a:t>GPUImageDataManager</a:t>
            </a:r>
            <a:r>
              <a:rPr lang="en-US" dirty="0" smtClean="0"/>
              <a:t> as a member</a:t>
            </a:r>
          </a:p>
          <a:p>
            <a:pPr lvl="1"/>
            <a:r>
              <a:rPr lang="en-US" dirty="0" smtClean="0"/>
              <a:t>Separate GPU implementation from Image </a:t>
            </a:r>
            <a:r>
              <a:rPr lang="en-US" dirty="0" smtClean="0"/>
              <a:t>class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Courier New"/>
                <a:cs typeface="Courier New"/>
              </a:rPr>
              <a:t>Graft(const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GPUDataManager</a:t>
            </a:r>
            <a:r>
              <a:rPr lang="en-US" dirty="0" smtClean="0">
                <a:latin typeface="Courier New"/>
                <a:cs typeface="Courier New"/>
              </a:rPr>
              <a:t> *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err="1" smtClean="0"/>
              <a:t>Implicit(automatic</a:t>
            </a:r>
            <a:r>
              <a:rPr lang="en-US" dirty="0" smtClean="0"/>
              <a:t>)</a:t>
            </a:r>
            <a:r>
              <a:rPr lang="en-US" dirty="0" smtClean="0"/>
              <a:t> memory synchronization</a:t>
            </a:r>
          </a:p>
          <a:p>
            <a:pPr lvl="1"/>
            <a:r>
              <a:rPr lang="en-US" dirty="0" smtClean="0"/>
              <a:t>Dirty </a:t>
            </a:r>
            <a:r>
              <a:rPr lang="en-US" dirty="0" smtClean="0"/>
              <a:t>flags</a:t>
            </a:r>
          </a:p>
          <a:p>
            <a:pPr lvl="1"/>
            <a:r>
              <a:rPr lang="en-US" dirty="0" smtClean="0"/>
              <a:t>Time </a:t>
            </a:r>
            <a:r>
              <a:rPr lang="en-US" dirty="0" smtClean="0"/>
              <a:t>stamp</a:t>
            </a:r>
            <a:r>
              <a:rPr lang="ko-KR" altLang="en-US" dirty="0" smtClean="0"/>
              <a:t> </a:t>
            </a:r>
            <a:r>
              <a:rPr lang="en-US" altLang="ko-KR" dirty="0" smtClean="0"/>
              <a:t>(Modified())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</a:t>
            </a:r>
            <a:r>
              <a:rPr lang="en-US" dirty="0" smtClean="0"/>
              <a:t>Filter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72811" y="2103566"/>
            <a:ext cx="2519139" cy="36933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GPUImageToImageFilter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1779" y="2861103"/>
            <a:ext cx="1650587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GPUInPlaceImageFilter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24495" y="2609503"/>
            <a:ext cx="1429147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GPUBoxImageFilter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1946" y="2138402"/>
            <a:ext cx="2698175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GPUNeighborhoodOperatorImageFilter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4714" y="1653401"/>
            <a:ext cx="2288758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GPUDiscreteGaussianImageFilter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7423" y="2609505"/>
            <a:ext cx="1559967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GPUMeanImageFilter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494" y="3535403"/>
            <a:ext cx="2108269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GPUUnaryFunctorImageFilter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01371" y="3521503"/>
            <a:ext cx="221086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GPUFiniteDifferenceImageFilter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10146" y="4195297"/>
            <a:ext cx="260840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GPUDenseFiniteDifferenceImageFilter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46417" y="4915594"/>
            <a:ext cx="2497048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GPUAnisotropicDiffusionImageFilter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9894" y="4908897"/>
            <a:ext cx="260840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GPUPDEDeformableRegistrationFilter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585" y="4193401"/>
            <a:ext cx="223766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GPUBinaryThresholdImageFilter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2936" y="5577701"/>
            <a:ext cx="3089758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GPUGradientAnisotropicDiffusionImageFilter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99146" y="5571004"/>
            <a:ext cx="2098877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GPUDemonsRegistrationFilter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cxnSp>
        <p:nvCxnSpPr>
          <p:cNvPr id="20" name="Straight Arrow Connector 19"/>
          <p:cNvCxnSpPr>
            <a:stCxn id="5" idx="3"/>
            <a:endCxn id="9" idx="1"/>
          </p:cNvCxnSpPr>
          <p:nvPr/>
        </p:nvCxnSpPr>
        <p:spPr>
          <a:xfrm flipV="1">
            <a:off x="4491950" y="1791901"/>
            <a:ext cx="822764" cy="496331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8" idx="1"/>
          </p:cNvCxnSpPr>
          <p:nvPr/>
        </p:nvCxnSpPr>
        <p:spPr>
          <a:xfrm flipV="1">
            <a:off x="4491950" y="2276902"/>
            <a:ext cx="819996" cy="1133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6" idx="0"/>
          </p:cNvCxnSpPr>
          <p:nvPr/>
        </p:nvCxnSpPr>
        <p:spPr>
          <a:xfrm rot="5400000">
            <a:off x="3035625" y="2664346"/>
            <a:ext cx="388205" cy="5308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3"/>
            <a:endCxn id="7" idx="1"/>
          </p:cNvCxnSpPr>
          <p:nvPr/>
        </p:nvCxnSpPr>
        <p:spPr>
          <a:xfrm>
            <a:off x="4491950" y="2288232"/>
            <a:ext cx="832545" cy="459771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0" idx="1"/>
          </p:cNvCxnSpPr>
          <p:nvPr/>
        </p:nvCxnSpPr>
        <p:spPr>
          <a:xfrm>
            <a:off x="6753642" y="2748003"/>
            <a:ext cx="463781" cy="2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2"/>
            <a:endCxn id="16" idx="0"/>
          </p:cNvCxnSpPr>
          <p:nvPr/>
        </p:nvCxnSpPr>
        <p:spPr>
          <a:xfrm rot="5400000">
            <a:off x="1512524" y="4000295"/>
            <a:ext cx="380999" cy="5213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2"/>
            <a:endCxn id="13" idx="0"/>
          </p:cNvCxnSpPr>
          <p:nvPr/>
        </p:nvCxnSpPr>
        <p:spPr>
          <a:xfrm rot="16200000" flipH="1">
            <a:off x="4712178" y="3993125"/>
            <a:ext cx="396795" cy="7547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1" idx="0"/>
          </p:cNvCxnSpPr>
          <p:nvPr/>
        </p:nvCxnSpPr>
        <p:spPr>
          <a:xfrm rot="5400000">
            <a:off x="2267701" y="2576030"/>
            <a:ext cx="397301" cy="1521444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2" idx="0"/>
          </p:cNvCxnSpPr>
          <p:nvPr/>
        </p:nvCxnSpPr>
        <p:spPr>
          <a:xfrm>
            <a:off x="3231520" y="3138103"/>
            <a:ext cx="1675282" cy="38340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3" idx="2"/>
            <a:endCxn id="15" idx="0"/>
          </p:cNvCxnSpPr>
          <p:nvPr/>
        </p:nvCxnSpPr>
        <p:spPr>
          <a:xfrm rot="5400000">
            <a:off x="3965923" y="3960470"/>
            <a:ext cx="436601" cy="1460252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3" idx="2"/>
            <a:endCxn id="14" idx="0"/>
          </p:cNvCxnSpPr>
          <p:nvPr/>
        </p:nvCxnSpPr>
        <p:spPr>
          <a:xfrm rot="16200000" flipH="1">
            <a:off x="5482996" y="3903649"/>
            <a:ext cx="443298" cy="1580592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5" idx="2"/>
            <a:endCxn id="18" idx="0"/>
          </p:cNvCxnSpPr>
          <p:nvPr/>
        </p:nvCxnSpPr>
        <p:spPr>
          <a:xfrm rot="5400000">
            <a:off x="3258787" y="5375694"/>
            <a:ext cx="385108" cy="5512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4" idx="2"/>
            <a:endCxn id="17" idx="0"/>
          </p:cNvCxnSpPr>
          <p:nvPr/>
        </p:nvCxnSpPr>
        <p:spPr>
          <a:xfrm rot="16200000" flipH="1">
            <a:off x="6303824" y="5383710"/>
            <a:ext cx="385108" cy="2874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GPU </a:t>
            </a:r>
            <a:r>
              <a:rPr lang="en-US" dirty="0" err="1" smtClean="0"/>
              <a:t>Functor</a:t>
            </a:r>
            <a:r>
              <a:rPr lang="en-US" dirty="0" smtClean="0"/>
              <a:t>/Function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6260" y="2057400"/>
            <a:ext cx="144142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GPUFunctorBase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121223"/>
            <a:ext cx="1734745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FF00"/>
                </a:solidFill>
              </a:rPr>
              <a:t>GPUBinaryThreshold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1750" y="2057400"/>
            <a:ext cx="2351112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GPUFiniteDifferenceFunction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9222" y="3121223"/>
            <a:ext cx="2685551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GPUAnisotropicDiffusionFunction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4256" y="3121223"/>
            <a:ext cx="3247478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GPUPDEDeformableRegistrationFunction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55143" y="4188023"/>
            <a:ext cx="313071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GPUScalarAnisotropicDiffusionFunction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1984" y="5254823"/>
            <a:ext cx="360734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FF00"/>
                </a:solidFill>
              </a:rPr>
              <a:t>GPUGradiendNDAnisotropicDiffusionFunction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7064" y="4188023"/>
            <a:ext cx="2679064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FF00"/>
                </a:solidFill>
              </a:rPr>
              <a:t>GPUDemonsRegistrationFunction</a:t>
            </a:r>
            <a:endParaRPr lang="en-US" sz="1200" b="1" dirty="0">
              <a:solidFill>
                <a:srgbClr val="FFFF00"/>
              </a:solidFill>
            </a:endParaRPr>
          </a:p>
        </p:txBody>
      </p:sp>
      <p:cxnSp>
        <p:nvCxnSpPr>
          <p:cNvPr id="13" name="Straight Arrow Connector 12"/>
          <p:cNvCxnSpPr>
            <a:stCxn id="7" idx="2"/>
            <a:endCxn id="8" idx="0"/>
          </p:cNvCxnSpPr>
          <p:nvPr/>
        </p:nvCxnSpPr>
        <p:spPr>
          <a:xfrm rot="5400000">
            <a:off x="4601629" y="1995546"/>
            <a:ext cx="756046" cy="1495308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9" idx="0"/>
          </p:cNvCxnSpPr>
          <p:nvPr/>
        </p:nvCxnSpPr>
        <p:spPr>
          <a:xfrm rot="16200000" flipH="1">
            <a:off x="6114627" y="1977855"/>
            <a:ext cx="756046" cy="1530689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6" idx="0"/>
          </p:cNvCxnSpPr>
          <p:nvPr/>
        </p:nvCxnSpPr>
        <p:spPr>
          <a:xfrm rot="16200000" flipH="1">
            <a:off x="1098948" y="2743198"/>
            <a:ext cx="756046" cy="3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10" idx="0"/>
          </p:cNvCxnSpPr>
          <p:nvPr/>
        </p:nvCxnSpPr>
        <p:spPr>
          <a:xfrm rot="5400000">
            <a:off x="3846737" y="3802761"/>
            <a:ext cx="759023" cy="1150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1" idx="0"/>
          </p:cNvCxnSpPr>
          <p:nvPr/>
        </p:nvCxnSpPr>
        <p:spPr>
          <a:xfrm rot="5400000">
            <a:off x="3849316" y="4872140"/>
            <a:ext cx="759022" cy="6345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2" idx="0"/>
          </p:cNvCxnSpPr>
          <p:nvPr/>
        </p:nvCxnSpPr>
        <p:spPr>
          <a:xfrm rot="16200000" flipH="1">
            <a:off x="6882784" y="3804210"/>
            <a:ext cx="759023" cy="8601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GPUImageToImageFilter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class for GPU image filters</a:t>
            </a:r>
          </a:p>
          <a:p>
            <a:pPr lvl="1"/>
            <a:r>
              <a:rPr lang="en-US" dirty="0" smtClean="0"/>
              <a:t>Extend existing </a:t>
            </a:r>
            <a:r>
              <a:rPr lang="en-US" dirty="0" err="1" smtClean="0"/>
              <a:t>itk</a:t>
            </a:r>
            <a:r>
              <a:rPr lang="en-US" dirty="0" smtClean="0"/>
              <a:t> filters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Turn on/off GPU filter</a:t>
            </a:r>
          </a:p>
          <a:p>
            <a:pPr lvl="1">
              <a:spcAft>
                <a:spcPts val="1200"/>
              </a:spcAft>
            </a:pPr>
            <a:r>
              <a:rPr lang="en-US" sz="2595" dirty="0" err="1" smtClean="0">
                <a:latin typeface="Courier New"/>
                <a:cs typeface="Courier New"/>
              </a:rPr>
              <a:t>IsGPUEnabled</a:t>
            </a:r>
            <a:r>
              <a:rPr lang="en-US" sz="2595" dirty="0" smtClean="0">
                <a:latin typeface="Courier New"/>
                <a:cs typeface="Courier New"/>
              </a:rPr>
              <a:t>()</a:t>
            </a:r>
            <a:endParaRPr lang="en-US" dirty="0" smtClean="0"/>
          </a:p>
          <a:p>
            <a:r>
              <a:rPr lang="en-US" dirty="0" smtClean="0"/>
              <a:t>GPU filter implementation</a:t>
            </a:r>
            <a:endParaRPr lang="en-US" dirty="0" smtClean="0"/>
          </a:p>
          <a:p>
            <a:pPr lvl="1"/>
            <a:r>
              <a:rPr lang="en-US" sz="2400" dirty="0" err="1" smtClean="0">
                <a:latin typeface="Courier New"/>
                <a:cs typeface="Courier New"/>
              </a:rPr>
              <a:t>GPUGenerateData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621340"/>
            <a:ext cx="83820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template&lt; class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TParentImageFilter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class ITK_EXPORT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GPUImageToImageFilter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: public 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TParentImageFilter</a:t>
            </a:r>
            <a:endParaRPr lang="en-US" sz="1400" b="1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{ ... }</a:t>
            </a:r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GPUBinaryThresholdImageFilter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functor</a:t>
            </a:r>
            <a:r>
              <a:rPr lang="en-US" dirty="0" smtClean="0"/>
              <a:t>-based filter</a:t>
            </a:r>
          </a:p>
          <a:p>
            <a:pPr lvl="1">
              <a:spcAft>
                <a:spcPts val="1200"/>
              </a:spcAft>
            </a:pPr>
            <a:r>
              <a:rPr lang="en-US" dirty="0" err="1" smtClean="0"/>
              <a:t>GPUUnaryFunctorImageFilter</a:t>
            </a:r>
            <a:endParaRPr lang="en-US" dirty="0" smtClean="0"/>
          </a:p>
          <a:p>
            <a:r>
              <a:rPr lang="en-US" dirty="0" smtClean="0"/>
              <a:t>GPU </a:t>
            </a:r>
            <a:r>
              <a:rPr lang="en-US" dirty="0" err="1" smtClean="0"/>
              <a:t>Functor</a:t>
            </a:r>
            <a:endParaRPr lang="en-US" dirty="0" smtClean="0"/>
          </a:p>
          <a:p>
            <a:pPr lvl="1"/>
            <a:r>
              <a:rPr lang="en-US" sz="2400" dirty="0" smtClean="0">
                <a:cs typeface="Candara"/>
              </a:rPr>
              <a:t>Per-pixel operator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SetGPUKernelArguments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 smtClean="0"/>
              <a:t>Set up GPU kernel arguments</a:t>
            </a:r>
          </a:p>
          <a:p>
            <a:pPr lvl="2"/>
            <a:r>
              <a:rPr lang="en-US" dirty="0" smtClean="0"/>
              <a:t>Returns # of arguments that have been set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491492"/>
            <a:ext cx="8839200" cy="59093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template&lt; class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class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class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GPUBinaryThreshold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: public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GPUFunctorBase</a:t>
            </a:r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{</a:t>
            </a:r>
          </a:p>
          <a:p>
            <a:pPr lvl="1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public: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GPUBinaryThreshold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()  </a:t>
            </a:r>
          </a:p>
          <a:p>
            <a:pPr lvl="1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{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m_LowerThreshold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NumericTraits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&gt;::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NonpositiveMin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();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m_UpperThreshold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NumericTraits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&gt;::max();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m_OutsideValue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=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NumericTraits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&gt;::Zero;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m_InsideValue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=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NumericTraits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&gt;::max();  </a:t>
            </a:r>
          </a:p>
          <a:p>
            <a:pPr lvl="1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} </a:t>
            </a:r>
          </a:p>
          <a:p>
            <a:pPr lvl="1"/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lvl="1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....</a:t>
            </a:r>
          </a:p>
          <a:p>
            <a:pPr lvl="1"/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lvl="1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SetGPUKernelArguments(GPUKernelManager::Pointer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  </a:t>
            </a:r>
          </a:p>
          <a:p>
            <a:pPr lvl="1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{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SetKernelArg(KernelHandle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0,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sizeof(TInput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), &amp;(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m_LowerThreshold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));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SetKernelArg(KernelHandle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1,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sizeof(TInput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), &amp;(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m_UpperThreshold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));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SetKernelArg(KernelHandle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2,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sizeof(TOutput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), &amp;(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m_InsideValue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));    </a:t>
            </a:r>
          </a:p>
          <a:p>
            <a:pPr lvl="2"/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SetKernelArg(KernelHandle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3,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sizeof(TOutput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), &amp;(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m_OutsideValue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));    </a:t>
            </a:r>
          </a:p>
          <a:p>
            <a:pPr lvl="2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return 4;  </a:t>
            </a:r>
          </a:p>
          <a:p>
            <a:pPr lvl="1"/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}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33400"/>
            <a:ext cx="9144000" cy="59093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GPUUnaryFunctorImageFilter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TInputImage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TOutputImage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TFunction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TParentImageFilter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&gt;::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GPUGenerateData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{</a:t>
            </a:r>
          </a:p>
          <a:p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....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// arguments set up using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Functor</a:t>
            </a:r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= (this-&gt;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GetFunctor()).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SetGPUKernelArguments(this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m_GPUKernelManager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                                         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m_UnaryFunctorImageFilterGPUKernelHandle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)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// arguments set up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this-&gt;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m_GPUKernelManager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SetKernelArgWithImage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m_UnaryFunctorImageFilterGPUKernelHandle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++,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inPtr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GetGPUDataManager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this-&gt;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m_GPUKernelManager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SetKernelArgWithImage</a:t>
            </a:r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m_UnaryFunctorImageFilterGPUKernelHandle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++,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otPtr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GetGPUDataManager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for(int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=0;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;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{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this-&gt;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m_GPUKernelManager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SetKernelArg(m_UnaryFunctorImageFilterGPUKernelHandle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       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               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++,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sizeof(int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), &amp;(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imgSize[i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]));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}</a:t>
            </a:r>
          </a:p>
          <a:p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// launch kernel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this-&gt;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m_GPUKernelManager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LaunchKernel(m_UnaryFunctorImageFilterGPUKernelHandle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                        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ImageDim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globalSize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localSize</a:t>
            </a:r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 );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Courier New"/>
                <a:cs typeface="Courier New"/>
              </a:rPr>
              <a:t>}</a:t>
            </a:r>
          </a:p>
          <a:p>
            <a:endParaRPr lang="en-US" sz="1400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GPUNeighborhoodOperatorImageFilter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Pixel-wise inner product of neighborhood and operator </a:t>
            </a:r>
            <a:r>
              <a:rPr lang="en-US" dirty="0" smtClean="0"/>
              <a:t>coefficients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Convolution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sz="2800" dirty="0" smtClean="0">
                <a:latin typeface="Courier New"/>
                <a:cs typeface="Courier New"/>
              </a:rPr>
              <a:t>__constant</a:t>
            </a:r>
            <a:r>
              <a:rPr lang="en-US" dirty="0" smtClean="0"/>
              <a:t> GPU buffer for </a:t>
            </a:r>
            <a:r>
              <a:rPr lang="en-US" dirty="0" smtClean="0"/>
              <a:t>coefficients</a:t>
            </a:r>
          </a:p>
          <a:p>
            <a:r>
              <a:rPr lang="en-US" dirty="0" smtClean="0"/>
              <a:t>GPU Discrete Gaussian Filter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GPU NOIF using 1D Gaussian operator per axis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GPUFiniteDifferenceImageFilter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class for GPU finite difference filters</a:t>
            </a:r>
          </a:p>
          <a:p>
            <a:pPr lvl="1"/>
            <a:r>
              <a:rPr lang="en-US" dirty="0" err="1" smtClean="0"/>
              <a:t>GPUGradientAnisotropicDiffusionImageFilter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err="1" smtClean="0"/>
              <a:t>GPUDemonsRegistrationFilter</a:t>
            </a:r>
            <a:endParaRPr lang="en-US" dirty="0" smtClean="0"/>
          </a:p>
          <a:p>
            <a:r>
              <a:rPr lang="en-US" dirty="0" smtClean="0"/>
              <a:t>New virtual methods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GPUApplyUpdate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pPr lvl="1">
              <a:spcAft>
                <a:spcPts val="2400"/>
              </a:spcAft>
            </a:pPr>
            <a:r>
              <a:rPr lang="en-US" dirty="0" err="1" smtClean="0">
                <a:latin typeface="Courier New"/>
                <a:cs typeface="Courier New"/>
              </a:rPr>
              <a:t>GPUCalculateChange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pPr algn="just">
              <a:spcAft>
                <a:spcPts val="1200"/>
              </a:spcAft>
            </a:pPr>
            <a:r>
              <a:rPr lang="en-US" dirty="0" smtClean="0">
                <a:cs typeface="Candara"/>
              </a:rPr>
              <a:t>Need finite difference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GPUFiniteDifferenceFunction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class for GPU finite difference functions</a:t>
            </a:r>
          </a:p>
          <a:p>
            <a:pPr lvl="1"/>
            <a:r>
              <a:rPr lang="en-US" dirty="0" err="1" smtClean="0"/>
              <a:t>GPUGradientNDAnisotropicDiffusionFunction</a:t>
            </a:r>
            <a:endParaRPr lang="en-US" dirty="0" smtClean="0"/>
          </a:p>
          <a:p>
            <a:pPr lvl="1">
              <a:spcAft>
                <a:spcPts val="1800"/>
              </a:spcAft>
            </a:pPr>
            <a:r>
              <a:rPr lang="en-US" dirty="0" err="1" smtClean="0"/>
              <a:t>GPUDemonsRegistrationFunction</a:t>
            </a:r>
            <a:endParaRPr lang="en-US" dirty="0" smtClean="0">
              <a:cs typeface="Candara"/>
            </a:endParaRPr>
          </a:p>
          <a:p>
            <a:r>
              <a:rPr lang="en-US" dirty="0" smtClean="0">
                <a:cs typeface="Candara"/>
              </a:rPr>
              <a:t>New virtual method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GPUComputeUpdate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 smtClean="0">
                <a:cs typeface="Candara"/>
              </a:rPr>
              <a:t>Compute update buffer using GPU kernel</a:t>
            </a:r>
            <a:endParaRPr lang="en-US" dirty="0" smtClean="0">
              <a:cs typeface="Candar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Current status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GPUGradientAnisotropicDiffusionImageFilter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54563"/>
          </a:xfrm>
        </p:spPr>
        <p:txBody>
          <a:bodyPr/>
          <a:lstStyle/>
          <a:p>
            <a:r>
              <a:rPr lang="en-US" dirty="0" err="1" smtClean="0"/>
              <a:t>GPUScalarAnisotropicDiffusionFunction</a:t>
            </a:r>
            <a:endParaRPr lang="en-US" dirty="0" smtClean="0"/>
          </a:p>
          <a:p>
            <a:pPr lvl="1"/>
            <a:r>
              <a:rPr lang="en-US" dirty="0" smtClean="0"/>
              <a:t>New virtual method</a:t>
            </a:r>
          </a:p>
          <a:p>
            <a:pPr lvl="2">
              <a:spcAft>
                <a:spcPts val="2400"/>
              </a:spcAft>
            </a:pPr>
            <a:r>
              <a:rPr lang="en-US" sz="2000" dirty="0" err="1" smtClean="0">
                <a:latin typeface="Courier New"/>
                <a:cs typeface="Courier New"/>
              </a:rPr>
              <a:t>GPUCalculateAverageGradientMagnitudeSquared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/>
              <a:t>GPUGradientNDAnisotropicDiffusionFunction</a:t>
            </a:r>
            <a:endParaRPr lang="en-US" dirty="0" smtClean="0"/>
          </a:p>
          <a:p>
            <a:pPr lvl="1"/>
            <a:r>
              <a:rPr lang="en-US" dirty="0" smtClean="0"/>
              <a:t>GPU function for gradient-based anisotropic diffusion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GPUDemonsRegistrationFilter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Baohua</a:t>
            </a:r>
            <a:r>
              <a:rPr lang="en-US" dirty="0" smtClean="0"/>
              <a:t> from </a:t>
            </a:r>
            <a:r>
              <a:rPr lang="en-US" dirty="0" err="1" smtClean="0"/>
              <a:t>UPenn</a:t>
            </a:r>
            <a:endParaRPr lang="en-US" dirty="0" smtClean="0"/>
          </a:p>
          <a:p>
            <a:r>
              <a:rPr lang="en-US" dirty="0" smtClean="0"/>
              <a:t>New method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GPUSmoothDeformationField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err="1" smtClean="0"/>
              <a:t>GPUReduction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23900" y="2057399"/>
          <a:ext cx="7734300" cy="3124201"/>
        </p:xfrm>
        <a:graphic>
          <a:graphicData uri="http://schemas.openxmlformats.org/drawingml/2006/table">
            <a:tbl>
              <a:tblPr/>
              <a:tblGrid>
                <a:gridCol w="1546860"/>
                <a:gridCol w="1546860"/>
                <a:gridCol w="1546860"/>
                <a:gridCol w="1546860"/>
                <a:gridCol w="1546860"/>
              </a:tblGrid>
              <a:tr h="101506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Binary Threshold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Gaussian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Anisotropic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Diffusion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Mean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CPU 1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0.09346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0.7696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24.68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4.069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CPU 2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0.0408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0.7546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13.83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2.086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CPU 3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0.02865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0.6986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10.12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1.542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CPU 4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0.02313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0.763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9.14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1.572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GPU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0.019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0.0532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0.46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0.059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Speed up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1.2~4.9x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13~14x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19~53x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26~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68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76400" y="5486400"/>
            <a:ext cx="5859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Candara"/>
                <a:cs typeface="Candara"/>
              </a:rPr>
              <a:t>Intel Xeon Quad Core 3.2GHz CPU vs. NVIDIA GTX 480 GPU</a:t>
            </a:r>
          </a:p>
          <a:p>
            <a:r>
              <a:rPr lang="en-US" dirty="0" smtClean="0">
                <a:solidFill>
                  <a:srgbClr val="FFFFFF"/>
                </a:solidFill>
                <a:latin typeface="Candara"/>
                <a:cs typeface="Candara"/>
              </a:rPr>
              <a:t>256x256x100 CT volume</a:t>
            </a:r>
            <a:endParaRPr lang="en-US" dirty="0">
              <a:solidFill>
                <a:srgbClr val="FFFFFF"/>
              </a:solidFill>
              <a:latin typeface="Candar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Your Own GPU Image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Step 1: Derive your filter from </a:t>
            </a:r>
            <a:r>
              <a:rPr lang="en-US" sz="2800" dirty="0" err="1" smtClean="0">
                <a:latin typeface="Courier New"/>
                <a:cs typeface="Courier New"/>
              </a:rPr>
              <a:t>GPUImageToImageFilter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using an existing </a:t>
            </a:r>
            <a:r>
              <a:rPr lang="en-US" dirty="0" err="1" smtClean="0"/>
              <a:t>itk</a:t>
            </a:r>
            <a:r>
              <a:rPr lang="en-US" dirty="0" smtClean="0"/>
              <a:t> image </a:t>
            </a:r>
            <a:r>
              <a:rPr lang="en-US" dirty="0" smtClean="0"/>
              <a:t>filter as parent filter type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Step 2: Load and compile GPU source code and create kernels in the constructor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Step 3: Implement filter by calling GPU kernels in </a:t>
            </a:r>
            <a:r>
              <a:rPr lang="en-US" sz="2800" dirty="0" err="1" smtClean="0">
                <a:latin typeface="Courier New"/>
                <a:cs typeface="Courier New"/>
              </a:rPr>
              <a:t>GPUGenerateData</a:t>
            </a:r>
            <a:r>
              <a:rPr lang="en-US" sz="2800" dirty="0" smtClean="0">
                <a:latin typeface="Courier New"/>
                <a:cs typeface="Courier New"/>
              </a:rPr>
              <a:t>()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Class declaration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621340"/>
            <a:ext cx="81534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template&lt; class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class ITK_EXPORT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GPUMeanImageFilter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: 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	public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GPUImageToImageFilter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					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MeanImageFilter</a:t>
            </a:r>
            <a:r>
              <a:rPr lang="en-US" sz="1600" b="1" dirty="0" smtClean="0">
                <a:solidFill>
                  <a:srgbClr val="FFFF00"/>
                </a:solidFill>
                <a:latin typeface="Courier New"/>
                <a:cs typeface="Courier New"/>
              </a:rPr>
              <a:t>&lt; 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TInputImage</a:t>
            </a:r>
            <a:r>
              <a:rPr lang="en-US" sz="1600" b="1" dirty="0" smtClean="0">
                <a:solidFill>
                  <a:srgbClr val="FFFF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TOutputImage</a:t>
            </a:r>
            <a:r>
              <a:rPr lang="en-US" sz="1600" b="1" dirty="0" smtClean="0">
                <a:solidFill>
                  <a:srgbClr val="FFFF00"/>
                </a:solidFill>
                <a:latin typeface="Courier New"/>
                <a:cs typeface="Courier New"/>
              </a:rPr>
              <a:t> &gt; 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{ ... }</a:t>
            </a:r>
            <a:endParaRPr lang="en-US" b="1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2: Constructor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028884"/>
            <a:ext cx="8610600" cy="45243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template&lt; class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TInputImage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, class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TOutputImage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</a:t>
            </a:r>
          </a:p>
          <a:p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GPUMeanImageFilter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&lt;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TInputImage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TOutputImage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&gt;::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GPUMeanImageFilter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{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std::ostringstream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defines; 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defines 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&lt;&lt; "#define DIM_" &lt;&lt;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TInputImage::ImageDimension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&lt;&lt; "\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n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"; 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defines 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&lt;&lt; "#define PIXELTYPE "; 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GetTypenameInString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typeid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PixelType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), defines 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);</a:t>
            </a:r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//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OpenCL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 source path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std::string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oclSrcPath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= "./../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OpenCL/GPUMeanImageFilter.cl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";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endParaRPr lang="en-US" sz="1600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// load and build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OpenCL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 program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m_KernelManager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LoadProgramFromFile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(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oclSrcPath.c_str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(),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										   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defines.str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().c_str</a:t>
            </a:r>
            <a:r>
              <a:rPr lang="en-US" sz="1600" dirty="0" smtClean="0"/>
              <a:t>()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// create GPU kernel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	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m_KernelHandle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m_KernelManager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CreateKernel("MeanFilter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");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}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GPUMeanImageFilter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3: </a:t>
            </a:r>
            <a:r>
              <a:rPr lang="en-US" dirty="0" err="1" smtClean="0"/>
              <a:t>GPUGenerateData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7800" y="2012752"/>
            <a:ext cx="8839200" cy="46166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template&lt; class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class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				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void	</a:t>
            </a:r>
          </a:p>
          <a:p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GPUMeanImageFilter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&gt;::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GPUGenerateData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{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GPUTraits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TInputImage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&gt;::Type  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GPUInputImage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itk::GPUTraits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TOutputImage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&gt;::Type  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// get input &amp; output image pointer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GPUInputImage::Pointer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inPtr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dynamic_cast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GPUInputImage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* &gt;( this-&gt;ProcessObject::GetInput(0) );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GPUOutputImage::Pointer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=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</a:t>
            </a:r>
            <a:r>
              <a:rPr lang="en-US" sz="1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dynamic_cast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* &gt;( this-&gt;ProcessObject::GetOutput(0) );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GPUOutputImage::SizeType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GetLargestPossibleRegion().GetSize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radius[3], imgSize[3];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 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for(int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++)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{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 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radius[i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] = (this-&gt;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GetRadius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())[i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];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 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imgSize[i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] =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outSize[i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];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}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273051"/>
            <a:ext cx="8839200" cy="63401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(Continued..)	</a:t>
            </a:r>
          </a:p>
          <a:p>
            <a:endParaRPr lang="en-US" sz="14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size_t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localSize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[3]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globalSize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[3]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localSize[0] = localSize[1] 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= localSize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[2] = 8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for(int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::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ImageDimension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{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 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globalSize[i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] </a:t>
            </a:r>
            <a:endParaRPr lang="en-US" sz="1400" b="1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        = 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localSize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[i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]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*(unsigned 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int)ceil((float)outSize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[i]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/(float)localSize</a:t>
            </a:r>
            <a:r>
              <a:rPr lang="en-US" sz="14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[i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]</a:t>
            </a:r>
            <a:r>
              <a:rPr lang="en-US" sz="1400" b="1" dirty="0" smtClean="0">
                <a:solidFill>
                  <a:srgbClr val="FFFF00"/>
                </a:solidFill>
                <a:latin typeface="Courier New"/>
                <a:cs typeface="Courier New"/>
              </a:rPr>
              <a:t>);</a:t>
            </a:r>
            <a:endParaRPr lang="en-US" sz="1400" b="1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}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// kernel arguments set up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= 0;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SetKernelArgWithImage(m_KernelHandle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++,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							 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inPtr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());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SetKernelArgWithImage(m_KernelHandle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++,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							 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GetGPUDataManager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());	</a:t>
            </a:r>
          </a:p>
          <a:p>
            <a:endParaRPr lang="en-US" sz="14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for(int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++)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SetKernelArg(m_KernelHandle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sizeof(int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),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  						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    &amp;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radius[i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]));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for(int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=0;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++)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SetKernelArg(m_KernelHandle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argidx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++,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sizeof(int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),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						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    &amp;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imgSize[i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]));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// launch kernel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m_KernelManager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-&gt;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LaunchKernel(m_KernelHandle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					  (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int)TInputImage::ImageDimension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						 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globalSize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localSize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);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combining CPU and GPU filters</a:t>
            </a:r>
          </a:p>
          <a:p>
            <a:r>
              <a:rPr lang="en-US" dirty="0" smtClean="0"/>
              <a:t>Efficient CPU/GPU synchronization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895600"/>
            <a:ext cx="8839200" cy="3293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ReaderType::Pointer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reader =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ReaderType::New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();					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WriterType::Pointer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writer =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WriterType::New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</a:p>
          <a:p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GPUMeanFilterType::Pointer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filter1 =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GPUMeanFilterType::New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GPUMeanFilterType::Pointer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filter2 =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GPUMeanFilterType::New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();	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ThresholdFilterType::Pointer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filter3 =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ThresholdFilterType::New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();</a:t>
            </a:r>
          </a:p>
          <a:p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filter1-&gt;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 reader-&gt;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 ); </a:t>
            </a:r>
            <a:r>
              <a:rPr lang="en-US" sz="1600" b="1" dirty="0" smtClean="0">
                <a:solidFill>
                  <a:srgbClr val="FFFF00"/>
                </a:solidFill>
                <a:latin typeface="Courier New"/>
                <a:cs typeface="Courier New"/>
              </a:rPr>
              <a:t>// copy CPU-&gt;GPU implicitly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filter2-&gt;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 filter1-&gt;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 );	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filter3-&gt;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 filter2-&gt;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 );	</a:t>
            </a:r>
          </a:p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writer-&gt;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SetInput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 filter3-&gt;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GetOutput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 ); </a:t>
            </a:r>
            <a:r>
              <a:rPr lang="en-US" sz="1600" b="1" dirty="0" smtClean="0">
                <a:solidFill>
                  <a:srgbClr val="FFFF00"/>
                </a:solidFill>
                <a:latin typeface="Courier New"/>
                <a:cs typeface="Courier New"/>
              </a:rPr>
              <a:t>// copy GPU-&gt;CPU implicitly</a:t>
            </a:r>
          </a:p>
          <a:p>
            <a:endParaRPr lang="en-US" sz="1600" b="1" dirty="0" smtClean="0">
              <a:solidFill>
                <a:srgbClr val="FFFF00"/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writer-&gt;Update();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54100" y="3883223"/>
            <a:ext cx="7023100" cy="1526977"/>
            <a:chOff x="368300" y="2286000"/>
            <a:chExt cx="7023100" cy="1526977"/>
          </a:xfrm>
        </p:grpSpPr>
        <p:sp>
          <p:nvSpPr>
            <p:cNvPr id="7" name="Rounded Rectangle 6"/>
            <p:cNvSpPr/>
            <p:nvPr/>
          </p:nvSpPr>
          <p:spPr>
            <a:xfrm>
              <a:off x="1841500" y="2286000"/>
              <a:ext cx="1143000" cy="10668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Filter1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14700" y="2286000"/>
              <a:ext cx="1143000" cy="10668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Filter2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787900" y="2286000"/>
              <a:ext cx="1143000" cy="10668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Filter3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(CPU)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68300" y="2286000"/>
              <a:ext cx="1143000" cy="1066800"/>
            </a:xfrm>
            <a:prstGeom prst="roundRect">
              <a:avLst/>
            </a:prstGeom>
            <a:solidFill>
              <a:srgbClr val="FFFF6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Reader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(CPU)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248400" y="2286000"/>
              <a:ext cx="1143000" cy="1066800"/>
            </a:xfrm>
            <a:prstGeom prst="roundRect">
              <a:avLst/>
            </a:prstGeom>
            <a:solidFill>
              <a:srgbClr val="FFFF6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Writer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(CPU)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1536700" y="2819400"/>
              <a:ext cx="3048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483100" y="2817812"/>
              <a:ext cx="3048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009900" y="2819400"/>
              <a:ext cx="3048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956300" y="2822576"/>
              <a:ext cx="3048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62000" y="3505200"/>
              <a:ext cx="1785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Synchronize</a:t>
              </a:r>
              <a:endParaRPr lang="en-US" sz="14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77235" y="3505200"/>
              <a:ext cx="1785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Synchronize</a:t>
              </a:r>
              <a:endParaRPr lang="en-US" sz="14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Factory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GPU object when possible</a:t>
            </a:r>
          </a:p>
          <a:p>
            <a:r>
              <a:rPr lang="en-US" dirty="0" smtClean="0"/>
              <a:t>No need to explicitly define GPU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0"/>
            <a:ext cx="86868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// register object factory for GPU image and filter objects		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ObjectFactoryBase::RegisterFactory(GPUImageFactory::New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());	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ObjectFactoryBase::RegisterFactory(GPUMeanImageFilterFactory::New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());</a:t>
            </a:r>
          </a:p>
          <a:p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Image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InputPixelType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 2 &gt;  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;		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Image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OutputPixelType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2 &gt;  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OutputImageType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</a:t>
            </a:r>
            <a:r>
              <a:rPr lang="en-US" sz="1600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MeanImageFilter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,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OutputImageType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 														 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MeanFilterType::Pointer</a:t>
            </a:r>
            <a:r>
              <a:rPr lang="en-US" sz="1600" b="1" dirty="0" smtClean="0">
                <a:solidFill>
                  <a:srgbClr val="FFFFFF"/>
                </a:solidFill>
                <a:latin typeface="Courier New"/>
                <a:cs typeface="Courier New"/>
              </a:rPr>
              <a:t> filter = </a:t>
            </a:r>
            <a:r>
              <a:rPr lang="en-US" sz="16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MeanFilterType::New</a:t>
            </a:r>
            <a:r>
              <a:rPr lang="en-US" sz="1600" b="1" dirty="0" smtClean="0">
                <a:solidFill>
                  <a:srgbClr val="FFFFFF"/>
                </a:solidFill>
              </a:rPr>
              <a:t>();</a:t>
            </a:r>
            <a:endParaRPr lang="en-US" sz="1600" b="1" dirty="0" smtClean="0">
              <a:solidFill>
                <a:srgbClr val="FFFFF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GPU as a fast co-processor</a:t>
            </a:r>
          </a:p>
          <a:p>
            <a:pPr lvl="1"/>
            <a:r>
              <a:rPr lang="en-US" dirty="0" smtClean="0"/>
              <a:t>Massively parallel</a:t>
            </a:r>
          </a:p>
          <a:p>
            <a:pPr lvl="1"/>
            <a:r>
              <a:rPr lang="en-US" dirty="0" smtClean="0"/>
              <a:t>Huge speed up for certain types of problem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Physically independent system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Process management</a:t>
            </a:r>
          </a:p>
          <a:p>
            <a:pPr lvl="1"/>
            <a:r>
              <a:rPr lang="en-US" dirty="0" smtClean="0"/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3" descr="C:\Users\msh\Desktop\RTVis_Course\Tesla_c1060_3qtr_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733800"/>
            <a:ext cx="3657600" cy="248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 must be casted to </a:t>
            </a:r>
            <a:r>
              <a:rPr lang="en-US" dirty="0" err="1" smtClean="0"/>
              <a:t>GPUImage</a:t>
            </a:r>
            <a:r>
              <a:rPr lang="en-US" dirty="0" smtClean="0"/>
              <a:t> for auto-synchronization for non-pipelined workflow with object factory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GPUTraits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1200" y="3505200"/>
            <a:ext cx="7670800" cy="31085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template &lt;class T&gt; class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GPUTraits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{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public: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T   Type;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};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template &lt;class T, unsigned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D&gt; class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GPUTraits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Image&lt; T, D &gt; &gt;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{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public: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 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&lt;T,D&gt;   Type;	</a:t>
            </a:r>
          </a:p>
          <a:p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};	</a:t>
            </a:r>
          </a:p>
          <a:p>
            <a:endParaRPr lang="en-US" sz="1400" b="1" dirty="0" smtClean="0">
              <a:solidFill>
                <a:srgbClr val="FFFFFF"/>
              </a:solidFill>
              <a:latin typeface="Courier New"/>
              <a:cs typeface="Courier New"/>
            </a:endParaRPr>
          </a:p>
          <a:p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InputImageType::Pointer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  </a:t>
            </a:r>
          </a:p>
          <a:p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typedef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itk::GPUTraits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InputImageType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&gt;::Type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GPUImageType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; </a:t>
            </a:r>
          </a:p>
          <a:p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GPUImageType::Pointer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otPtr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=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dynamic_cast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&lt;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GPUImageType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* &gt;( </a:t>
            </a:r>
            <a:r>
              <a:rPr lang="en-US" sz="1400" b="1" dirty="0" err="1" smtClean="0">
                <a:solidFill>
                  <a:srgbClr val="FFFFFF"/>
                </a:solidFill>
                <a:latin typeface="Courier New"/>
                <a:cs typeface="Courier New"/>
              </a:rPr>
              <a:t>img</a:t>
            </a:r>
            <a:r>
              <a:rPr lang="en-US" sz="1400" b="1" dirty="0" smtClean="0">
                <a:solidFill>
                  <a:srgbClr val="FFFFFF"/>
                </a:solidFill>
                <a:latin typeface="Courier New"/>
                <a:cs typeface="Courier New"/>
              </a:rPr>
              <a:t> );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Multi-GPU support</a:t>
            </a:r>
          </a:p>
          <a:p>
            <a:pPr lvl="1">
              <a:spcAft>
                <a:spcPts val="1200"/>
              </a:spcAft>
            </a:pPr>
            <a:r>
              <a:rPr lang="en-US" dirty="0" err="1" smtClean="0"/>
              <a:t>GPUThreadedGenerateData</a:t>
            </a:r>
            <a:r>
              <a:rPr lang="en-US" dirty="0" smtClean="0"/>
              <a:t>()</a:t>
            </a:r>
            <a:endParaRPr lang="en-US" dirty="0" smtClean="0"/>
          </a:p>
          <a:p>
            <a:r>
              <a:rPr lang="en-US" dirty="0" err="1" smtClean="0"/>
              <a:t>GPUImage</a:t>
            </a:r>
            <a:r>
              <a:rPr lang="en-US" dirty="0" smtClean="0"/>
              <a:t> </a:t>
            </a:r>
            <a:r>
              <a:rPr lang="en-US" dirty="0" smtClean="0"/>
              <a:t>internal types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Image </a:t>
            </a:r>
            <a:r>
              <a:rPr lang="en-US" dirty="0" smtClean="0"/>
              <a:t>(texture)</a:t>
            </a:r>
            <a:endParaRPr lang="en-US" dirty="0" smtClean="0"/>
          </a:p>
          <a:p>
            <a:r>
              <a:rPr lang="en-US" dirty="0" smtClean="0"/>
              <a:t>GPU ND Neighbor </a:t>
            </a:r>
            <a:r>
              <a:rPr lang="en-US" dirty="0" err="1" smtClean="0"/>
              <a:t>Iterator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352675"/>
            <a:ext cx="7772400" cy="1470025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high-level GPU abstraction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GPU resource management</a:t>
            </a:r>
            <a:endParaRPr lang="en-US" dirty="0" smtClean="0"/>
          </a:p>
          <a:p>
            <a:r>
              <a:rPr lang="en-US" dirty="0" smtClean="0"/>
              <a:t>Transparent to existing ITK code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Pipeline </a:t>
            </a:r>
            <a:r>
              <a:rPr lang="en-US" dirty="0" smtClean="0"/>
              <a:t>and</a:t>
            </a:r>
            <a:r>
              <a:rPr lang="en-US" dirty="0" smtClean="0"/>
              <a:t> object </a:t>
            </a:r>
            <a:r>
              <a:rPr lang="en-US" dirty="0" smtClean="0"/>
              <a:t>f</a:t>
            </a:r>
            <a:r>
              <a:rPr lang="en-US" dirty="0" smtClean="0"/>
              <a:t>actory </a:t>
            </a:r>
            <a:r>
              <a:rPr lang="en-US" dirty="0" smtClean="0"/>
              <a:t>supports</a:t>
            </a:r>
          </a:p>
          <a:p>
            <a:r>
              <a:rPr lang="en-US" dirty="0" smtClean="0"/>
              <a:t>Basic </a:t>
            </a:r>
            <a:r>
              <a:rPr lang="en-US" dirty="0" err="1" smtClean="0"/>
              <a:t>CMake</a:t>
            </a:r>
            <a:r>
              <a:rPr lang="en-US" dirty="0" smtClean="0"/>
              <a:t> </a:t>
            </a:r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GPU module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 new GPU classes</a:t>
            </a:r>
          </a:p>
          <a:p>
            <a:pPr lvl="1"/>
            <a:r>
              <a:rPr lang="en-US" dirty="0" smtClean="0"/>
              <a:t>GPU image</a:t>
            </a:r>
          </a:p>
          <a:p>
            <a:pPr lvl="1"/>
            <a:r>
              <a:rPr lang="en-US" dirty="0" smtClean="0"/>
              <a:t>GPU </a:t>
            </a:r>
            <a:r>
              <a:rPr lang="en-US" dirty="0" smtClean="0"/>
              <a:t>m</a:t>
            </a:r>
            <a:r>
              <a:rPr lang="en-US" dirty="0" smtClean="0"/>
              <a:t>anager classes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GPU filter base classes</a:t>
            </a:r>
          </a:p>
          <a:p>
            <a:r>
              <a:rPr lang="en-US" dirty="0" smtClean="0"/>
              <a:t>6 example GPU image filters</a:t>
            </a:r>
          </a:p>
          <a:p>
            <a:pPr lvl="1"/>
            <a:r>
              <a:rPr lang="en-US" dirty="0" smtClean="0"/>
              <a:t>Gradient anisotropic diffusion</a:t>
            </a:r>
          </a:p>
          <a:p>
            <a:pPr lvl="1"/>
            <a:r>
              <a:rPr lang="en-US" dirty="0" smtClean="0"/>
              <a:t>Demons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(most recent version)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https://</a:t>
            </a:r>
            <a:r>
              <a:rPr lang="en-US" dirty="0" err="1" smtClean="0">
                <a:solidFill>
                  <a:srgbClr val="FFFFFF"/>
                </a:solidFill>
              </a:rPr>
              <a:t>graphor@github.com/graphor/</a:t>
            </a:r>
            <a:r>
              <a:rPr lang="en-US" dirty="0" err="1" smtClean="0">
                <a:solidFill>
                  <a:srgbClr val="FFFFFF"/>
                </a:solidFill>
              </a:rPr>
              <a:t>ITK.git</a:t>
            </a:r>
            <a:endParaRPr lang="en-US" dirty="0" smtClean="0">
              <a:solidFill>
                <a:srgbClr val="FFFFFF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rgbClr val="FFFFFF"/>
                </a:solidFill>
              </a:rPr>
              <a:t>Branch: GPU-Alpha</a:t>
            </a:r>
          </a:p>
          <a:p>
            <a:r>
              <a:rPr lang="en-US" dirty="0" err="1" smtClean="0">
                <a:solidFill>
                  <a:srgbClr val="FFFFFF"/>
                </a:solidFill>
              </a:rPr>
              <a:t>Gerrit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 smtClean="0"/>
              <a:t>http://review.source.kitware.com/#change,</a:t>
            </a:r>
            <a:r>
              <a:rPr lang="en-US" dirty="0" smtClean="0"/>
              <a:t>1923</a:t>
            </a:r>
          </a:p>
          <a:p>
            <a:pPr lvl="1"/>
            <a:r>
              <a:rPr lang="en-US" dirty="0" smtClean="0"/>
              <a:t>Waiting for reviewing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CMake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</a:t>
            </a:r>
            <a:r>
              <a:rPr lang="en-US" dirty="0" smtClean="0"/>
              <a:t>nabling </a:t>
            </a:r>
            <a:r>
              <a:rPr lang="en-US" dirty="0" smtClean="0"/>
              <a:t>GPU module</a:t>
            </a:r>
          </a:p>
          <a:p>
            <a:pPr lvl="1"/>
            <a:r>
              <a:rPr lang="en-US" dirty="0" smtClean="0"/>
              <a:t>ITK_USE_GPU</a:t>
            </a:r>
          </a:p>
          <a:p>
            <a:pPr lvl="1"/>
            <a:r>
              <a:rPr lang="en-US" dirty="0" err="1" smtClean="0"/>
              <a:t>Module_ITK-GPUCommon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OpenCL</a:t>
            </a:r>
            <a:r>
              <a:rPr lang="en-US" dirty="0" smtClean="0"/>
              <a:t> source files will be copied to</a:t>
            </a:r>
          </a:p>
          <a:p>
            <a:pPr lvl="1"/>
            <a:r>
              <a:rPr lang="en-US" dirty="0" smtClean="0"/>
              <a:t>${ITK_BINARY_DIR}/bin/</a:t>
            </a:r>
            <a:r>
              <a:rPr lang="en-US" dirty="0" err="1" smtClean="0"/>
              <a:t>OpenCL</a:t>
            </a:r>
            <a:endParaRPr lang="en-US" dirty="0" smtClean="0"/>
          </a:p>
          <a:p>
            <a:pPr lvl="1"/>
            <a:r>
              <a:rPr lang="en-US" dirty="0" smtClean="0"/>
              <a:t>${CMAKE_CURRENT_BINARY_DIR}/</a:t>
            </a:r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</a:t>
            </a:r>
          </a:p>
          <a:p>
            <a:pPr lvl="1"/>
            <a:r>
              <a:rPr lang="en-US" dirty="0" err="1" smtClean="0"/>
              <a:t>itkGPU</a:t>
            </a:r>
            <a:r>
              <a:rPr lang="en-US" dirty="0" smtClean="0"/>
              <a:t>***</a:t>
            </a:r>
          </a:p>
          <a:p>
            <a:pPr lvl="2"/>
            <a:r>
              <a:rPr lang="en-US" dirty="0" smtClean="0"/>
              <a:t>ex) </a:t>
            </a:r>
            <a:r>
              <a:rPr lang="en-US" dirty="0" err="1" smtClean="0"/>
              <a:t>itkMeanImageFilter</a:t>
            </a:r>
            <a:r>
              <a:rPr lang="en-US" dirty="0" smtClean="0"/>
              <a:t> -&gt; </a:t>
            </a:r>
            <a:r>
              <a:rPr lang="en-US" dirty="0" err="1" smtClean="0"/>
              <a:t>itkGPUMeanImageFilter</a:t>
            </a:r>
            <a:endParaRPr lang="en-US" dirty="0" smtClean="0"/>
          </a:p>
          <a:p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GPU***</a:t>
            </a:r>
          </a:p>
          <a:p>
            <a:pPr lvl="2"/>
            <a:r>
              <a:rPr lang="en-US" dirty="0" smtClean="0"/>
              <a:t>ex) </a:t>
            </a:r>
            <a:r>
              <a:rPr lang="en-US" dirty="0" err="1" smtClean="0"/>
              <a:t>MeanImageFilter</a:t>
            </a:r>
            <a:r>
              <a:rPr lang="en-US" dirty="0" smtClean="0"/>
              <a:t> -&gt; </a:t>
            </a:r>
            <a:r>
              <a:rPr lang="en-US" dirty="0" err="1" smtClean="0"/>
              <a:t>GPUMeanImageFilter</a:t>
            </a:r>
            <a:endParaRPr lang="en-US" dirty="0" smtClean="0"/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GPU***</a:t>
            </a:r>
          </a:p>
          <a:p>
            <a:pPr lvl="2"/>
            <a:r>
              <a:rPr lang="en-US" dirty="0" smtClean="0"/>
              <a:t>ex) </a:t>
            </a:r>
            <a:r>
              <a:rPr lang="en-US" dirty="0" err="1" smtClean="0"/>
              <a:t>GenerateData</a:t>
            </a:r>
            <a:r>
              <a:rPr lang="en-US" dirty="0" smtClean="0"/>
              <a:t>() -&gt; </a:t>
            </a:r>
            <a:r>
              <a:rPr lang="en-US" dirty="0" err="1" smtClean="0"/>
              <a:t>GPUGenerateData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Core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GPUContextManager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Manage context and command queues</a:t>
            </a:r>
            <a:endParaRPr lang="en-US" dirty="0" smtClean="0"/>
          </a:p>
          <a:p>
            <a:r>
              <a:rPr lang="en-US" dirty="0" err="1" smtClean="0"/>
              <a:t>GPUKernelManager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Load, compile, run </a:t>
            </a:r>
            <a:r>
              <a:rPr lang="en-US" dirty="0" smtClean="0"/>
              <a:t>GPU code</a:t>
            </a:r>
          </a:p>
          <a:p>
            <a:r>
              <a:rPr lang="en-US" dirty="0" err="1" smtClean="0"/>
              <a:t>GPUDataManager</a:t>
            </a:r>
            <a:endParaRPr lang="en-US" dirty="0" smtClean="0"/>
          </a:p>
          <a:p>
            <a:pPr lvl="1"/>
            <a:r>
              <a:rPr lang="en-US" dirty="0" smtClean="0"/>
              <a:t>Data container for GPU</a:t>
            </a:r>
            <a:endParaRPr lang="en-US" dirty="0" smtClean="0"/>
          </a:p>
          <a:p>
            <a:pPr lvl="2">
              <a:spcAft>
                <a:spcPts val="600"/>
              </a:spcAft>
            </a:pPr>
            <a:r>
              <a:rPr lang="en-US" dirty="0" err="1" smtClean="0"/>
              <a:t>GPUImageDataManager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1F22-673B-5D47-900E-6EBBE03F6A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18238</TotalTime>
  <Words>2365</Words>
  <Application>Microsoft Macintosh PowerPoint</Application>
  <PresentationFormat>On-screen Show (4:3)</PresentationFormat>
  <Paragraphs>425</Paragraphs>
  <Slides>32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GPU Acceleration in ITK v4</vt:lpstr>
      <vt:lpstr>Overview</vt:lpstr>
      <vt:lpstr>GPU Acceleration</vt:lpstr>
      <vt:lpstr>Goals</vt:lpstr>
      <vt:lpstr>Status </vt:lpstr>
      <vt:lpstr>Code Development</vt:lpstr>
      <vt:lpstr>CMake Setup</vt:lpstr>
      <vt:lpstr>Naming Convention</vt:lpstr>
      <vt:lpstr>GPU Core Classes</vt:lpstr>
      <vt:lpstr>GPU Image Class</vt:lpstr>
      <vt:lpstr>GPU Filter Classes</vt:lpstr>
      <vt:lpstr>GPU Functor/Function Classes</vt:lpstr>
      <vt:lpstr>GPUImageToImageFilter</vt:lpstr>
      <vt:lpstr>GPUBinaryThresholdImageFilter</vt:lpstr>
      <vt:lpstr>Slide 15</vt:lpstr>
      <vt:lpstr>Slide 16</vt:lpstr>
      <vt:lpstr>GPUNeighborhoodOperatorImageFilter</vt:lpstr>
      <vt:lpstr>GPUFiniteDifferenceImageFilter</vt:lpstr>
      <vt:lpstr>GPUFiniteDifferenceFunction</vt:lpstr>
      <vt:lpstr>GPUGradientAnisotropicDiffusionImageFilter</vt:lpstr>
      <vt:lpstr>GPUDemonsRegistrationFilter</vt:lpstr>
      <vt:lpstr>Performance</vt:lpstr>
      <vt:lpstr>Create Your Own GPU Image Filter</vt:lpstr>
      <vt:lpstr>Example: GPUMeanImageFilter</vt:lpstr>
      <vt:lpstr>Example: GPUMeanImageFilter</vt:lpstr>
      <vt:lpstr>Example: GPUMeanImageFilter</vt:lpstr>
      <vt:lpstr>Slide 27</vt:lpstr>
      <vt:lpstr>Pipeline Support</vt:lpstr>
      <vt:lpstr>Object Factory Support</vt:lpstr>
      <vt:lpstr>Type Casting</vt:lpstr>
      <vt:lpstr>Future Work</vt:lpstr>
      <vt:lpstr>Discussion</vt:lpstr>
    </vt:vector>
  </TitlesOfParts>
  <Company>Harvard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Won-Ki Jeong</dc:creator>
  <cp:lastModifiedBy>no name</cp:lastModifiedBy>
  <cp:revision>493</cp:revision>
  <dcterms:created xsi:type="dcterms:W3CDTF">2011-06-27T13:50:57Z</dcterms:created>
  <dcterms:modified xsi:type="dcterms:W3CDTF">2011-06-28T19:30:13Z</dcterms:modified>
</cp:coreProperties>
</file>