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7" r:id="rId3"/>
    <p:sldId id="286" r:id="rId4"/>
    <p:sldId id="260" r:id="rId5"/>
    <p:sldId id="298" r:id="rId6"/>
    <p:sldId id="327" r:id="rId7"/>
    <p:sldId id="315" r:id="rId8"/>
    <p:sldId id="299" r:id="rId9"/>
    <p:sldId id="293" r:id="rId10"/>
    <p:sldId id="294" r:id="rId11"/>
    <p:sldId id="326" r:id="rId12"/>
    <p:sldId id="300" r:id="rId13"/>
    <p:sldId id="301" r:id="rId14"/>
    <p:sldId id="296" r:id="rId15"/>
    <p:sldId id="302" r:id="rId16"/>
    <p:sldId id="275" r:id="rId17"/>
    <p:sldId id="303" r:id="rId18"/>
    <p:sldId id="304" r:id="rId19"/>
    <p:sldId id="305" r:id="rId20"/>
    <p:sldId id="306" r:id="rId21"/>
    <p:sldId id="307" r:id="rId22"/>
    <p:sldId id="309" r:id="rId23"/>
    <p:sldId id="310" r:id="rId24"/>
    <p:sldId id="311" r:id="rId25"/>
    <p:sldId id="312" r:id="rId26"/>
    <p:sldId id="313" r:id="rId27"/>
    <p:sldId id="323" r:id="rId28"/>
    <p:sldId id="316" r:id="rId29"/>
    <p:sldId id="308" r:id="rId30"/>
    <p:sldId id="317" r:id="rId31"/>
    <p:sldId id="318" r:id="rId32"/>
    <p:sldId id="324" r:id="rId33"/>
    <p:sldId id="319" r:id="rId34"/>
    <p:sldId id="320" r:id="rId35"/>
    <p:sldId id="32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66"/>
    <a:srgbClr val="33CC00"/>
    <a:srgbClr val="C60065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8380" autoAdjust="0"/>
  </p:normalViewPr>
  <p:slideViewPr>
    <p:cSldViewPr snapToObjects="1">
      <p:cViewPr>
        <p:scale>
          <a:sx n="100" d="100"/>
          <a:sy n="100" d="100"/>
        </p:scale>
        <p:origin x="-102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7C2B1-C7F4-7B4A-8A2B-1CE033BFD088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C92AC-E327-1441-869E-4E74BDB8D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14EA5-863C-1546-A9A4-DB7A5C897A96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4E3F5-3E57-174F-BC67-B797D40C0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GPU data structure and framework for GPU computing in ITK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Allow developers to easily create a new GPU filter by only writing GPU kernel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CRTP: The Curiously Recurring Template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MeanImageFilter</a:t>
            </a:r>
            <a:r>
              <a:rPr lang="en-US" dirty="0" smtClean="0"/>
              <a:t> as third template parameter to </a:t>
            </a:r>
            <a:r>
              <a:rPr lang="en-US" dirty="0" err="1" smtClean="0"/>
              <a:t>GPUImageToImageFilter</a:t>
            </a:r>
            <a:r>
              <a:rPr lang="en-US" baseline="0" dirty="0" smtClean="0"/>
              <a:t>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itk_root_path</a:t>
            </a:r>
            <a:r>
              <a:rPr lang="en-US" dirty="0" smtClean="0"/>
              <a:t> is defined in </a:t>
            </a:r>
            <a:r>
              <a:rPr lang="en-US" dirty="0" err="1" smtClean="0">
                <a:solidFill>
                  <a:schemeClr val="bg1"/>
                </a:solidFill>
              </a:rPr>
              <a:t>pathToOpenCLSourceCode.h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m_KernelManager</a:t>
            </a:r>
            <a:r>
              <a:rPr lang="en-US" dirty="0" smtClean="0">
                <a:solidFill>
                  <a:schemeClr val="bg1"/>
                </a:solidFill>
              </a:rPr>
              <a:t> is already created in the base class constructor (</a:t>
            </a:r>
            <a:r>
              <a:rPr lang="en-US" dirty="0" err="1" smtClean="0">
                <a:solidFill>
                  <a:schemeClr val="bg1"/>
                </a:solidFill>
              </a:rPr>
              <a:t>GPUImageToImageFilter::GPUImageToImageFilter</a:t>
            </a:r>
            <a:r>
              <a:rPr lang="en-US" dirty="0" smtClean="0">
                <a:solidFill>
                  <a:schemeClr val="bg1"/>
                </a:solidFill>
              </a:rPr>
              <a:t>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GPUTraits</a:t>
            </a:r>
            <a:r>
              <a:rPr lang="en-US" dirty="0" smtClean="0"/>
              <a:t> to get the type of </a:t>
            </a:r>
            <a:r>
              <a:rPr lang="en-US" dirty="0" err="1" smtClean="0"/>
              <a:t>GPUImage</a:t>
            </a:r>
            <a:endParaRPr lang="en-US" dirty="0" smtClean="0"/>
          </a:p>
          <a:p>
            <a:r>
              <a:rPr lang="en-US" dirty="0" smtClean="0"/>
              <a:t>You must cast</a:t>
            </a:r>
            <a:r>
              <a:rPr lang="en-US" baseline="0" dirty="0" smtClean="0"/>
              <a:t> image to </a:t>
            </a:r>
            <a:r>
              <a:rPr lang="en-US" baseline="0" dirty="0" err="1" smtClean="0"/>
              <a:t>GPUImage</a:t>
            </a:r>
            <a:r>
              <a:rPr lang="en-US" baseline="0" dirty="0" smtClean="0"/>
              <a:t> (this is important because if you use object factory then the image pointer you use is not </a:t>
            </a:r>
            <a:r>
              <a:rPr lang="en-US" baseline="0" dirty="0" err="1" smtClean="0"/>
              <a:t>GPUImage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Get the filter radius from its parent class (</a:t>
            </a:r>
            <a:r>
              <a:rPr lang="en-US" baseline="0" dirty="0" err="1" smtClean="0"/>
              <a:t>MeanImageFilter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globalsize</a:t>
            </a:r>
            <a:r>
              <a:rPr lang="en-US" dirty="0" smtClean="0"/>
              <a:t> must be a multiple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localsize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Efficient synchronization : lazy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3EDF-B05B-8548-B6B9-FC7482ED7AD2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BEC2-C2DB-854C-9B9E-D57D5E424C51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541BC-5336-3247-B3EF-07C49C4D73E2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7735-92E2-D440-8795-704B7A09EE2A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5A3E-D071-D94B-AD91-64481795D189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562-DF5D-C54C-A388-DF6CD58A1C5B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6BCA-264D-8447-9C07-4655EFAA4847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484-8EF8-0F4D-8C6A-C49EDA7F2E2B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F0C12-562D-AF4F-A681-99DAD68A7F49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F85E-F9AC-FD41-97EB-57BDA95E3C9C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50ED-AAA7-2F4D-99E2-DE6A1789C34E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8258-516E-574B-9950-54B5D346CF50}" type="datetime1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Candar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Candar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Candar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Candar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Candar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Candar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GPU Acceleration in ITK v4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ITK v4 </a:t>
            </a:r>
            <a:r>
              <a:rPr lang="ko-KR" altLang="en-US" dirty="0" smtClean="0"/>
              <a:t> </a:t>
            </a:r>
            <a:r>
              <a:rPr lang="en-US" altLang="ko-KR" dirty="0" smtClean="0"/>
              <a:t>w</a:t>
            </a:r>
            <a:r>
              <a:rPr lang="en-US" altLang="ko-KR" dirty="0" smtClean="0"/>
              <a:t>inter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Feb 2</a:t>
            </a:r>
            <a:r>
              <a:rPr lang="en-US" baseline="30000" dirty="0" smtClean="0"/>
              <a:t>nd</a:t>
            </a:r>
            <a:r>
              <a:rPr lang="en-US" dirty="0" smtClean="0"/>
              <a:t> 2011</a:t>
            </a:r>
          </a:p>
          <a:p>
            <a:r>
              <a:rPr lang="en-US" dirty="0" smtClean="0"/>
              <a:t>Won-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r>
              <a:rPr lang="en-US" dirty="0" smtClean="0"/>
              <a:t>, </a:t>
            </a:r>
            <a:r>
              <a:rPr lang="en-US" dirty="0" smtClean="0"/>
              <a:t>Harvard University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wkjeong@seas.harvard.edu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Data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class to manage GPU memory</a:t>
            </a:r>
          </a:p>
          <a:p>
            <a:pPr lvl="1"/>
            <a:r>
              <a:rPr lang="en-US" dirty="0" smtClean="0"/>
              <a:t>GPU data container</a:t>
            </a:r>
          </a:p>
          <a:p>
            <a:pPr lvl="1"/>
            <a:r>
              <a:rPr lang="en-US" dirty="0" smtClean="0"/>
              <a:t>Synchronization between CPU &amp; GPU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990600" y="3416855"/>
            <a:ext cx="3276600" cy="2831545"/>
            <a:chOff x="990600" y="3416855"/>
            <a:chExt cx="3276600" cy="2831545"/>
          </a:xfrm>
        </p:grpSpPr>
        <p:sp>
          <p:nvSpPr>
            <p:cNvPr id="5" name="TextBox 4"/>
            <p:cNvSpPr txBox="1"/>
            <p:nvPr/>
          </p:nvSpPr>
          <p:spPr>
            <a:xfrm>
              <a:off x="1066800" y="3429555"/>
              <a:ext cx="3200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Data Container APIs:</a:t>
              </a:r>
            </a:p>
            <a:p>
              <a:endParaRPr lang="en-US" dirty="0" smtClean="0">
                <a:solidFill>
                  <a:schemeClr val="bg1"/>
                </a:solidFill>
                <a:latin typeface="Courier New"/>
                <a:cs typeface="Courier New"/>
              </a:endParaRP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SetBufferSize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SetCPUBufferPointer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Allocate()</a:t>
              </a:r>
            </a:p>
            <a:p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/>
              </a:r>
              <a:b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</a:b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protected:</a:t>
              </a:r>
              <a:endParaRPr lang="en-US" dirty="0" smtClean="0">
                <a:solidFill>
                  <a:schemeClr val="bg1"/>
                </a:solidFill>
                <a:latin typeface="Courier New"/>
                <a:cs typeface="Courier New"/>
              </a:endParaRP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GetGPUBufferPointer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3416855"/>
              <a:ext cx="3200400" cy="283154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72000" y="3404155"/>
            <a:ext cx="3886200" cy="2844245"/>
            <a:chOff x="4495800" y="3404155"/>
            <a:chExt cx="3886200" cy="2844245"/>
          </a:xfrm>
        </p:grpSpPr>
        <p:sp>
          <p:nvSpPr>
            <p:cNvPr id="6" name="TextBox 5"/>
            <p:cNvSpPr txBox="1"/>
            <p:nvPr/>
          </p:nvSpPr>
          <p:spPr>
            <a:xfrm>
              <a:off x="4572000" y="3416855"/>
              <a:ext cx="3810000" cy="2831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Synchronization APIs:</a:t>
              </a:r>
            </a:p>
            <a:p>
              <a:endParaRPr lang="en-US" dirty="0" smtClean="0">
                <a:solidFill>
                  <a:schemeClr val="bg1"/>
                </a:solidFill>
                <a:latin typeface="Courier New"/>
                <a:cs typeface="Courier New"/>
              </a:endParaRP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SetCPUDirtyFlag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SetGPUDirtyFlag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  <a:endParaRPr lang="en-US" sz="2000" dirty="0" smtClean="0"/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SetCPUBufferDirty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SetGPUBufferDirty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MakeCPUBufferUpToDate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MakeGPUBufferUpToDate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MakeUpToDate</a:t>
              </a:r>
              <a:r>
                <a:rPr lang="en-US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endParaRPr lang="en-US" sz="1600" dirty="0" smtClean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495800" y="3404155"/>
              <a:ext cx="3505200" cy="283154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Dirty flags</a:t>
            </a:r>
          </a:p>
          <a:p>
            <a:pPr lvl="1"/>
            <a:r>
              <a:rPr lang="en-US" dirty="0" smtClean="0"/>
              <a:t>Lightweight</a:t>
            </a:r>
          </a:p>
          <a:p>
            <a:pPr lvl="1"/>
            <a:r>
              <a:rPr lang="en-US" dirty="0" smtClean="0"/>
              <a:t>Pixel access functions in GPU images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Time stamp</a:t>
            </a:r>
          </a:p>
          <a:p>
            <a:pPr lvl="1"/>
            <a:r>
              <a:rPr lang="en-US" dirty="0" smtClean="0"/>
              <a:t>Better to use sparingly</a:t>
            </a:r>
          </a:p>
          <a:p>
            <a:pPr lvl="1"/>
            <a:r>
              <a:rPr lang="en-US" dirty="0" smtClean="0"/>
              <a:t>Pipeline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9432" y="1469355"/>
            <a:ext cx="7260168" cy="5083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unsigned 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arraySize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 = 100;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create CPU memory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float *a = new 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float[arraySize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];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create GPU memory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GPUDataManager::Pointer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GPUDataManager::New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SetBufferSize(arraySize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*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sizeof(float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SetCPUBufferPointer(a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-&gt;Allocate();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change values in CPU memory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a[10] = 8;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mark GPU as dirty and synchronize CPU -&gt; GPU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SetGPUBufferDirty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MakeUpToDate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();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Manager Example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9432" y="1469355"/>
            <a:ext cx="72601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change values in GPU 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memory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... (run GPU kernel)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// mark CPU as dirty and synchronize GPU -&gt; CPU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SetCPUBufferDirty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dirty="0" err="1" smtClean="0">
                <a:solidFill>
                  <a:schemeClr val="bg1"/>
                </a:solidFill>
                <a:latin typeface="Courier New"/>
                <a:cs typeface="Courier New"/>
              </a:rPr>
              <a:t>MakeUpToDate</a:t>
            </a:r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();</a:t>
            </a:r>
          </a:p>
          <a:p>
            <a:endParaRPr lang="en-US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</a:t>
            </a:r>
            <a:r>
              <a:rPr lang="en-US" dirty="0" smtClean="0"/>
              <a:t> Your Own GPU Data Manager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162300" y="1600200"/>
            <a:ext cx="2667000" cy="7318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3300" y="1786969"/>
            <a:ext cx="1908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err="1" smtClean="0">
                <a:latin typeface="Courier New"/>
                <a:cs typeface="Courier New"/>
              </a:rPr>
              <a:t>GPUDataManager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4348" y="3611563"/>
            <a:ext cx="2667000" cy="7318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0548" y="3798332"/>
            <a:ext cx="252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err="1" smtClean="0">
                <a:latin typeface="Courier New"/>
                <a:cs typeface="Courier New"/>
              </a:rPr>
              <a:t>GPUImageDataManager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09948" y="3611563"/>
            <a:ext cx="2667000" cy="73183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62348" y="3798332"/>
            <a:ext cx="2401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err="1" smtClean="0">
                <a:latin typeface="Courier New"/>
                <a:cs typeface="Courier New"/>
              </a:rPr>
              <a:t>GPUMeshDataManager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05548" y="3611563"/>
            <a:ext cx="2667000" cy="73183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81748" y="3798332"/>
            <a:ext cx="252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err="1" smtClean="0">
                <a:latin typeface="Courier New"/>
                <a:cs typeface="Courier New"/>
              </a:rPr>
              <a:t>GPUVideoDataManager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4076700" y="2933700"/>
            <a:ext cx="838200" cy="1588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1905000" y="2515394"/>
            <a:ext cx="2363788" cy="838200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24400" y="2515395"/>
            <a:ext cx="2208212" cy="838199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37758" y="4613997"/>
            <a:ext cx="3001084" cy="1101003"/>
            <a:chOff x="974909" y="3416855"/>
            <a:chExt cx="3216091" cy="2831545"/>
          </a:xfrm>
        </p:grpSpPr>
        <p:sp>
          <p:nvSpPr>
            <p:cNvPr id="20" name="TextBox 19"/>
            <p:cNvSpPr txBox="1"/>
            <p:nvPr/>
          </p:nvSpPr>
          <p:spPr>
            <a:xfrm>
              <a:off x="974909" y="3719313"/>
              <a:ext cx="3200400" cy="2137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SetImagePointer</a:t>
              </a:r>
              <a:r>
                <a:rPr lang="en-US" sz="1600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MakeCPUBufferUpToDate</a:t>
              </a:r>
              <a:r>
                <a:rPr lang="en-US" sz="1600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  <a:latin typeface="Courier New"/>
                  <a:cs typeface="Courier New"/>
                </a:rPr>
                <a:t>MakeGPUBufferUpToDate</a:t>
              </a:r>
              <a:r>
                <a:rPr lang="en-US" sz="1600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()</a:t>
              </a:r>
              <a:endParaRPr lang="en-US" sz="16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90600" y="3416855"/>
              <a:ext cx="3200400" cy="283154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268788" y="4813012"/>
            <a:ext cx="5990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....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62800" y="4825424"/>
            <a:ext cx="5990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....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from </a:t>
            </a:r>
            <a:r>
              <a:rPr lang="en-US" sz="2800" dirty="0" err="1" smtClean="0">
                <a:latin typeface="Courier New"/>
                <a:cs typeface="Courier New"/>
              </a:rPr>
              <a:t>itk::Image</a:t>
            </a:r>
            <a:endParaRPr lang="en-US" dirty="0" smtClean="0">
              <a:latin typeface="Courier New"/>
              <a:cs typeface="Courier New"/>
            </a:endParaRPr>
          </a:p>
          <a:p>
            <a:pPr lvl="1">
              <a:spcAft>
                <a:spcPts val="1200"/>
              </a:spcAft>
            </a:pPr>
            <a:r>
              <a:rPr lang="en-US" dirty="0" smtClean="0"/>
              <a:t>Compatible to existing ITK filters</a:t>
            </a:r>
          </a:p>
          <a:p>
            <a:r>
              <a:rPr lang="en-US" dirty="0" err="1" smtClean="0"/>
              <a:t>GPUImageDataManager</a:t>
            </a:r>
            <a:r>
              <a:rPr lang="en-US" dirty="0" smtClean="0"/>
              <a:t> as a member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Separate GPU implementation from Image class</a:t>
            </a:r>
          </a:p>
          <a:p>
            <a:r>
              <a:rPr lang="en-US" dirty="0" err="1" smtClean="0"/>
              <a:t>Implicit(automatic</a:t>
            </a:r>
            <a:r>
              <a:rPr lang="en-US" dirty="0" smtClean="0"/>
              <a:t>) synchronization</a:t>
            </a:r>
          </a:p>
          <a:p>
            <a:pPr lvl="1"/>
            <a:r>
              <a:rPr lang="en-US" dirty="0" smtClean="0"/>
              <a:t>Override CPU buffer access functions to properly set the dirty buffer flag</a:t>
            </a:r>
          </a:p>
          <a:p>
            <a:pPr lvl="1"/>
            <a:r>
              <a:rPr lang="en-US" dirty="0" smtClean="0"/>
              <a:t>Provide a single view of CPU/GPU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</a:t>
            </a:r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52500" y="1447800"/>
            <a:ext cx="7239000" cy="49085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257300" y="1981201"/>
            <a:ext cx="3200400" cy="4191000"/>
          </a:xfrm>
          <a:prstGeom prst="round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86100" y="1510268"/>
            <a:ext cx="295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itk:</a:t>
            </a:r>
            <a:r>
              <a:rPr lang="en-US" b="1" dirty="0" err="1" smtClean="0">
                <a:latin typeface="Courier New"/>
                <a:cs typeface="Courier New"/>
              </a:rPr>
              <a:t>:Image</a:t>
            </a:r>
            <a:r>
              <a:rPr lang="en-US" b="1" dirty="0" err="1" smtClean="0">
                <a:latin typeface="Courier New"/>
                <a:cs typeface="Courier New"/>
              </a:rPr>
              <a:t>::</a:t>
            </a:r>
            <a:r>
              <a:rPr lang="en-US" b="1" dirty="0" err="1" smtClean="0">
                <a:latin typeface="Courier New"/>
                <a:cs typeface="Courier New"/>
              </a:rPr>
              <a:t>GPUImage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9300" y="199390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itk:</a:t>
            </a:r>
            <a:r>
              <a:rPr lang="en-US" b="1" dirty="0" err="1" smtClean="0">
                <a:latin typeface="Courier New"/>
                <a:cs typeface="Courier New"/>
              </a:rPr>
              <a:t>:Image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0" y="4800600"/>
            <a:ext cx="2667000" cy="1143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92490" y="4343400"/>
            <a:ext cx="2667000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00200" y="4800600"/>
            <a:ext cx="1415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smtClean="0">
                <a:latin typeface="Courier New"/>
                <a:cs typeface="Courier New"/>
              </a:rPr>
              <a:t>CPU </a:t>
            </a:r>
            <a:r>
              <a:rPr lang="en-US" sz="1600" b="1" dirty="0" smtClean="0">
                <a:latin typeface="Courier New"/>
                <a:cs typeface="Courier New"/>
              </a:rPr>
              <a:t>Memory</a:t>
            </a:r>
            <a:endParaRPr lang="en-US" sz="1600" b="1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4442936"/>
            <a:ext cx="252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err="1" smtClean="0">
                <a:latin typeface="Courier New"/>
                <a:cs typeface="Courier New"/>
              </a:rPr>
              <a:t>GPUImageDataManager</a:t>
            </a:r>
            <a:endParaRPr lang="en-US" sz="1600" b="1" dirty="0" smtClean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2527518"/>
            <a:ext cx="32629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FillBuffer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GetPixel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SetPixel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GetBufferPointer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err="1" smtClean="0">
                <a:latin typeface="Courier New"/>
                <a:cs typeface="Courier New"/>
              </a:rPr>
              <a:t>GetPixelAccessor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GetNeighborhoodAccessor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...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0" name="Left-Right Arrow 19"/>
          <p:cNvSpPr/>
          <p:nvPr/>
        </p:nvSpPr>
        <p:spPr>
          <a:xfrm>
            <a:off x="4229100" y="5193268"/>
            <a:ext cx="914400" cy="338554"/>
          </a:xfrm>
          <a:prstGeom prst="left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953000" y="2451318"/>
            <a:ext cx="32629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FillBuffer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GetPixel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SetPixel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GetBufferPointer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GetPixelAccessor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GetNeighborhoodAccessor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...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4866382"/>
            <a:ext cx="2524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SetGPUBufferDirty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)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err="1" smtClean="0">
                <a:latin typeface="Courier New"/>
                <a:cs typeface="Courier New"/>
              </a:rPr>
              <a:t>MakeUpToDate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</a:p>
          <a:p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4639733" y="3200400"/>
            <a:ext cx="681567" cy="1866900"/>
          </a:xfrm>
          <a:custGeom>
            <a:avLst/>
            <a:gdLst>
              <a:gd name="connsiteX0" fmla="*/ 351367 w 681567"/>
              <a:gd name="connsiteY0" fmla="*/ 0 h 1866900"/>
              <a:gd name="connsiteX1" fmla="*/ 33867 w 681567"/>
              <a:gd name="connsiteY1" fmla="*/ 596900 h 1866900"/>
              <a:gd name="connsiteX2" fmla="*/ 148167 w 681567"/>
              <a:gd name="connsiteY2" fmla="*/ 1562100 h 1866900"/>
              <a:gd name="connsiteX3" fmla="*/ 681567 w 681567"/>
              <a:gd name="connsiteY3" fmla="*/ 18669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567" h="1866900">
                <a:moveTo>
                  <a:pt x="351367" y="0"/>
                </a:moveTo>
                <a:cubicBezTo>
                  <a:pt x="209550" y="168275"/>
                  <a:pt x="67734" y="336550"/>
                  <a:pt x="33867" y="596900"/>
                </a:cubicBezTo>
                <a:cubicBezTo>
                  <a:pt x="0" y="857250"/>
                  <a:pt x="40217" y="1350433"/>
                  <a:pt x="148167" y="1562100"/>
                </a:cubicBezTo>
                <a:cubicBezTo>
                  <a:pt x="256117" y="1773767"/>
                  <a:pt x="681567" y="1866900"/>
                  <a:pt x="681567" y="186690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Kernel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and compile GPU source code</a:t>
            </a:r>
          </a:p>
          <a:p>
            <a:pPr lvl="1">
              <a:spcAft>
                <a:spcPts val="1200"/>
              </a:spcAft>
            </a:pPr>
            <a:r>
              <a:rPr lang="en-US" sz="2400" dirty="0" err="1" smtClean="0">
                <a:latin typeface="Courier New"/>
                <a:cs typeface="Courier New"/>
              </a:rPr>
              <a:t>LoadProgramFromFile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/>
              <a:t>Create GPU kernels</a:t>
            </a:r>
          </a:p>
          <a:p>
            <a:pPr lvl="1">
              <a:spcAft>
                <a:spcPts val="1200"/>
              </a:spcAft>
            </a:pPr>
            <a:r>
              <a:rPr lang="en-US" sz="2400" dirty="0" err="1" smtClean="0">
                <a:latin typeface="Courier New"/>
                <a:cs typeface="Courier New"/>
              </a:rPr>
              <a:t>CreateKernel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/>
              <a:t>Execute GPU kernels</a:t>
            </a:r>
          </a:p>
          <a:p>
            <a:pPr lvl="1"/>
            <a:r>
              <a:rPr lang="en-US" sz="2400" dirty="0" err="1" smtClean="0">
                <a:latin typeface="Courier New"/>
                <a:cs typeface="Courier New"/>
              </a:rPr>
              <a:t>SetKernelArg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sz="2400" dirty="0" err="1" smtClean="0">
                <a:latin typeface="Courier New"/>
                <a:cs typeface="Courier New"/>
              </a:rPr>
              <a:t>SetKernelArgWithImage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sz="2400" dirty="0" err="1" smtClean="0">
                <a:latin typeface="Courier New"/>
                <a:cs typeface="Courier New"/>
              </a:rPr>
              <a:t>LaunchKernel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Manager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624548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// create GPU images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&lt;float,2&gt;: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:Pointer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srcA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srcB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dest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srcA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&lt;float,2&gt;: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:New();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...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 create GPU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kernel manager		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GPUKernelManager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GPUKernelManager::New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 load program and compile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LoadProgramFromFile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“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ImageOps.cl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”, 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	"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#define PIXELTYPE float\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n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" 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// create ADD kernel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kernel_add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CreateKernel("ImageAdd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")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Manager </a:t>
            </a:r>
            <a:r>
              <a:rPr lang="en-US" dirty="0" err="1" smtClean="0"/>
              <a:t>Example(cont’d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812191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unsigned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nElem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= 256*256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// set kernel arguments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kernel_add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0,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	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srcA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());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SetKernelArgWithImage(kernel_add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1,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	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srcB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SetKernelArgWithImage(kernel_add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2,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	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dest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SetKernelArg(kernel_add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3,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sizeof(unsigned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),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							  &amp;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nElem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// launch kernel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kernelManager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-&gt;LaunchKernel2D(kernel_add,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256, 256,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16, 16);	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Current status in GPU ITK v4</a:t>
            </a:r>
          </a:p>
          <a:p>
            <a:pPr lvl="1"/>
            <a:r>
              <a:rPr lang="en-US" dirty="0" smtClean="0"/>
              <a:t>GPU managers</a:t>
            </a:r>
          </a:p>
          <a:p>
            <a:pPr lvl="1"/>
            <a:r>
              <a:rPr lang="en-US" dirty="0" smtClean="0"/>
              <a:t>GPU image</a:t>
            </a:r>
          </a:p>
          <a:p>
            <a:pPr lvl="1"/>
            <a:r>
              <a:rPr lang="en-US" dirty="0" smtClean="0"/>
              <a:t>GPU image filters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r>
              <a:rPr lang="en-US" dirty="0" smtClean="0"/>
              <a:t> Source Code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83820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//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/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/ pixel by pixel addition of 2D images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//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__kernel 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void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ImageAdd(__global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const PIXELTYPE* a,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							 __global 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const PIXELTYPE*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b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,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						 __global 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PIXELTYPE*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c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,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						 unsigned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nElem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)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{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 unsigned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width = get_global_size(0);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 unsigned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= get_global_id(0);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 unsigned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giy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= get_global_id(1);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 unsigned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gidx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giy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*width +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 /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/ bound check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 if 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gidx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 &lt;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nElem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)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  	 {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  	 	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c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[gidx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] =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a[gidx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] + </a:t>
            </a:r>
            <a:r>
              <a:rPr lang="en-US" dirty="0" err="1" smtClean="0">
                <a:solidFill>
                  <a:srgbClr val="FFFFFF"/>
                </a:solidFill>
                <a:latin typeface="Courier New"/>
                <a:cs typeface="Courier New"/>
              </a:rPr>
              <a:t>b[gidx</a:t>
            </a:r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];	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	 }		</a:t>
            </a:r>
          </a:p>
          <a:p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GPUImageToImageFilter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class for GPU image filter</a:t>
            </a:r>
          </a:p>
          <a:p>
            <a:pPr lvl="1"/>
            <a:r>
              <a:rPr lang="en-US" dirty="0" smtClean="0"/>
              <a:t>Extend existing </a:t>
            </a:r>
            <a:r>
              <a:rPr lang="en-US" dirty="0" err="1" smtClean="0"/>
              <a:t>itk</a:t>
            </a:r>
            <a:r>
              <a:rPr lang="en-US" dirty="0" smtClean="0"/>
              <a:t> filters using CRTP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Turn on/off GPU filter</a:t>
            </a:r>
          </a:p>
          <a:p>
            <a:pPr lvl="1"/>
            <a:r>
              <a:rPr lang="en-US" sz="2595" dirty="0" err="1" smtClean="0">
                <a:latin typeface="Courier New"/>
                <a:cs typeface="Courier New"/>
              </a:rPr>
              <a:t>IsGPUEnabled(bool</a:t>
            </a:r>
            <a:r>
              <a:rPr lang="en-US" sz="2595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GPU filter implementation</a:t>
            </a:r>
          </a:p>
          <a:p>
            <a:pPr lvl="1"/>
            <a:r>
              <a:rPr lang="en-US" sz="2400" dirty="0" err="1" smtClean="0">
                <a:latin typeface="Courier New"/>
                <a:cs typeface="Courier New"/>
              </a:rPr>
              <a:t>GPUGenerateData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621340"/>
            <a:ext cx="8382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TParentImageFilter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class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ITK_EXPORT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GPUImageToImageFilter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: public </a:t>
            </a:r>
            <a:r>
              <a:rPr lang="en-US" sz="14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TParentImageFilter</a:t>
            </a:r>
            <a:endParaRPr lang="en-US" sz="1400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{ ... }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Your Own GPU Image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Step 1: Derive your filter from </a:t>
            </a:r>
            <a:r>
              <a:rPr lang="en-US" sz="2800" dirty="0" err="1" smtClean="0">
                <a:latin typeface="Courier New"/>
                <a:cs typeface="Courier New"/>
              </a:rPr>
              <a:t>GPUImageToImageFilter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using an existing </a:t>
            </a:r>
            <a:r>
              <a:rPr lang="en-US" dirty="0" err="1" smtClean="0"/>
              <a:t>itk</a:t>
            </a:r>
            <a:r>
              <a:rPr lang="en-US" dirty="0" smtClean="0"/>
              <a:t> image filter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Step 2: Load and compile GPU source code and create kernels in the constructor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Step 3: Implement filter by calling GPU kernels in </a:t>
            </a:r>
            <a:r>
              <a:rPr lang="en-US" sz="2800" dirty="0" err="1" smtClean="0">
                <a:latin typeface="Courier New"/>
                <a:cs typeface="Courier New"/>
              </a:rPr>
              <a:t>GPUGenerateData</a:t>
            </a:r>
            <a:r>
              <a:rPr lang="en-US" sz="2800" dirty="0" smtClean="0">
                <a:latin typeface="Courier New"/>
                <a:cs typeface="Courier New"/>
              </a:rPr>
              <a:t>()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Class declaration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621340"/>
            <a:ext cx="81534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&gt;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class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ITK_EXPORT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: 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public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GPUImageToImageFilter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					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MeanImageFilter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TInputImage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TOutputImage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 &gt;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{ ... }</a:t>
            </a:r>
            <a:endParaRPr lang="en-US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2: 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133600"/>
            <a:ext cx="8610600" cy="40318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template&lt; class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TInputImage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, class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TOutputImage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TInputImage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TOutputImage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&gt;::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{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char 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buf[100];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/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/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OpenCL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source path	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char 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oclSrcPath[100];	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sprintf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(oclSrcPath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,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		 "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%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s/Code/GPU/GPUMeanImageFilter.cl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", 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itk_root_path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);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 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/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/ load and build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OpenCL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program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m_KernelManager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LoadProgramFromFile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(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oclSrcPath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buf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);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/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/ create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GPU kernel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m_KernelHandle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= 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m_KernelManager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chemeClr val="bg1"/>
                </a:solidFill>
                <a:latin typeface="Courier New"/>
                <a:cs typeface="Courier New"/>
              </a:rPr>
              <a:t>CreateKernel("MeanFilter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");	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}</a:t>
            </a:r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168134"/>
            <a:ext cx="3962401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Defined in </a:t>
            </a:r>
            <a:r>
              <a:rPr lang="en-US" dirty="0" err="1" smtClean="0">
                <a:solidFill>
                  <a:schemeClr val="bg1"/>
                </a:solidFill>
              </a:rPr>
              <a:t>pathToOpenCLSourceCode.h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683633" y="3864233"/>
            <a:ext cx="653534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3: </a:t>
            </a:r>
            <a:r>
              <a:rPr lang="en-US" dirty="0" err="1" smtClean="0"/>
              <a:t>GPUGenerateData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7800" y="2063552"/>
            <a:ext cx="8839200" cy="4616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				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void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GPUMeanImageFilter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&gt;::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GPUGenerateData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()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{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4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GPUTraits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 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itk::GPUTraits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 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// get input &amp; output image pointer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GPUInputImage::Pointer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  <a:r>
              <a:rPr lang="en-US" sz="14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dynamic_cast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* &gt;( this-&gt;ProcessObject::GetInput(0) );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=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  <a:r>
              <a:rPr lang="en-US" sz="1400" dirty="0" err="1" smtClean="0">
                <a:solidFill>
                  <a:schemeClr val="bg1"/>
                </a:solidFill>
                <a:latin typeface="Courier New"/>
                <a:cs typeface="Courier New"/>
              </a:rPr>
              <a:t>dynamic_cast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* &gt;( this-&gt;ProcessObject::GetOutput(0) )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::SizeType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GetLargestPossibleRegion().GetSize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radius[3], imgSize[3];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 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{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 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radius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(this-&gt;</a:t>
            </a:r>
            <a:r>
              <a:rPr lang="en-US" sz="14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GetRadius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())[i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imgSize[i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 =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outSize[i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];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}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273051"/>
            <a:ext cx="8839200" cy="61277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(Continued..)	</a:t>
            </a:r>
          </a:p>
          <a:p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size_t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localSize[2], globalSize[2];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localSize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[0] = localSize[1] = 16;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globalSize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[0]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        = 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localSize[0]*(unsigned int)ceil((float)outSize[0]/(float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)localSize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[0])</a:t>
            </a:r>
            <a:r>
              <a:rPr lang="en-US" sz="1400" dirty="0" smtClean="0">
                <a:solidFill>
                  <a:srgbClr val="FFFF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globalSize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[1]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      =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localSize[1]*(unsigned int)ceil((float)outSize[1]/(float)localSize[1])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//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kernel arguments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set up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= 0;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SetKernelArgWithImage(m_KernelHandle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 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SetKernelArgWithImage(m_KernelHandle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							 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 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SetKernelArg(m_KernelHandle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sizeof(int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),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  							&amp;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radius[i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]));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 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SetKernelArg(m_KernelHandle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sizeof(int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),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								&amp;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imgSize[i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]));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/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/ launch kernel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LaunchKernel(m_KernelHandle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					  (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						 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globalSize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localSize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);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Collaboration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33600" y="5142567"/>
            <a:ext cx="2667000" cy="7318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486400" y="3657600"/>
            <a:ext cx="2667000" cy="7318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486400" y="4597499"/>
            <a:ext cx="2667000" cy="7318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9800" y="5329336"/>
            <a:ext cx="252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smtClean="0">
                <a:latin typeface="Courier New"/>
                <a:cs typeface="Courier New"/>
              </a:rPr>
              <a:t>GPU Context 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3844369"/>
            <a:ext cx="2401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smtClean="0">
                <a:latin typeface="Courier New"/>
                <a:cs typeface="Courier New"/>
              </a:rPr>
              <a:t>GPU Kernel Manager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4784268"/>
            <a:ext cx="1292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smtClean="0">
                <a:latin typeface="Courier New"/>
                <a:cs typeface="Courier New"/>
              </a:rPr>
              <a:t>GPU Image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combining CPU and GPU filters</a:t>
            </a:r>
          </a:p>
          <a:p>
            <a:r>
              <a:rPr lang="en-US" dirty="0" smtClean="0"/>
              <a:t>Efficient CPU/GPU synchronization</a:t>
            </a:r>
          </a:p>
          <a:p>
            <a:r>
              <a:rPr lang="en-US" dirty="0" smtClean="0"/>
              <a:t>Currently </a:t>
            </a:r>
            <a:r>
              <a:rPr lang="en-US" sz="2400" dirty="0" err="1" smtClean="0">
                <a:latin typeface="Courier New"/>
                <a:cs typeface="Courier New"/>
              </a:rPr>
              <a:t>ImageToImageFilter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is supported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276600"/>
            <a:ext cx="8839200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ReaderType::Pointer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reader 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ReaderType::New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();				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WriterType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writer 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WriterType::New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filter1 =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filter2 =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ThresholdFilterType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filter3 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ThresholdFilterType::New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filter1-&gt;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 reader-&gt;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 ); 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// copy CPU-&gt;GPU 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implicitly</a:t>
            </a:r>
            <a:endParaRPr lang="en-US" sz="1600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filter2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 filter1-&gt;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 );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filter3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 filter2-&gt;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 );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writer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 filter3-&gt;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() ); 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// copy GPU-&gt;CPU </a:t>
            </a:r>
            <a:r>
              <a:rPr lang="en-US" sz="1600" dirty="0" smtClean="0">
                <a:solidFill>
                  <a:srgbClr val="FFFF00"/>
                </a:solidFill>
                <a:latin typeface="Courier New"/>
                <a:cs typeface="Courier New"/>
              </a:rPr>
              <a:t>implicitly</a:t>
            </a:r>
          </a:p>
          <a:p>
            <a:endParaRPr lang="en-US" sz="1600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Courier New"/>
                <a:cs typeface="Courier New"/>
              </a:rPr>
              <a:t>writer-&gt;Update();</a:t>
            </a:r>
            <a:endParaRPr lang="en-US" sz="1600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54100" y="3883223"/>
            <a:ext cx="7023100" cy="1526977"/>
            <a:chOff x="368300" y="2286000"/>
            <a:chExt cx="7023100" cy="1526977"/>
          </a:xfrm>
        </p:grpSpPr>
        <p:sp>
          <p:nvSpPr>
            <p:cNvPr id="7" name="Rounded Rectangle 6"/>
            <p:cNvSpPr/>
            <p:nvPr/>
          </p:nvSpPr>
          <p:spPr>
            <a:xfrm>
              <a:off x="18415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Filter1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147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Filter2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7879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Filter3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68300" y="2286000"/>
              <a:ext cx="1143000" cy="1066800"/>
            </a:xfrm>
            <a:prstGeom prst="roundRect">
              <a:avLst/>
            </a:prstGeom>
            <a:solidFill>
              <a:srgbClr val="FFFF6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Reader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248400" y="2286000"/>
              <a:ext cx="1143000" cy="1066800"/>
            </a:xfrm>
            <a:prstGeom prst="roundRect">
              <a:avLst/>
            </a:prstGeom>
            <a:solidFill>
              <a:srgbClr val="FFFF6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Writer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536700" y="2819400"/>
              <a:ext cx="3048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483100" y="2817812"/>
              <a:ext cx="3048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009900" y="2819400"/>
              <a:ext cx="3048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956300" y="2822576"/>
              <a:ext cx="3048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62000" y="3505200"/>
              <a:ext cx="1785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Synchronize</a:t>
              </a:r>
              <a:endParaRPr lang="en-US" sz="14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77235" y="3505200"/>
              <a:ext cx="1785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Synchronize</a:t>
              </a:r>
              <a:endParaRPr lang="en-US" sz="14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Complicated Filter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kernel launches</a:t>
            </a:r>
          </a:p>
          <a:p>
            <a:pPr lvl="1"/>
            <a:r>
              <a:rPr lang="en-US" dirty="0" smtClean="0"/>
              <a:t>Single kernel, multiple calls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Multiple kernels</a:t>
            </a:r>
          </a:p>
          <a:p>
            <a:r>
              <a:rPr lang="en-US" dirty="0" smtClean="0"/>
              <a:t>Design choices</a:t>
            </a:r>
          </a:p>
          <a:p>
            <a:pPr lvl="1"/>
            <a:r>
              <a:rPr lang="en-US" dirty="0" smtClean="0"/>
              <a:t>Each kernel is a filter, pipelining</a:t>
            </a:r>
          </a:p>
          <a:p>
            <a:pPr lvl="2"/>
            <a:r>
              <a:rPr lang="en-US" dirty="0" smtClean="0"/>
              <a:t>Reusable, memory overhead</a:t>
            </a:r>
          </a:p>
          <a:p>
            <a:pPr lvl="1"/>
            <a:r>
              <a:rPr lang="en-US" dirty="0" smtClean="0"/>
              <a:t>Put multiple kernels in a single filter</a:t>
            </a:r>
          </a:p>
          <a:p>
            <a:pPr lvl="2"/>
            <a:r>
              <a:rPr lang="en-US" dirty="0" smtClean="0"/>
              <a:t>Not reusable, less memory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GPU as a fast co-processor</a:t>
            </a:r>
          </a:p>
          <a:p>
            <a:pPr lvl="1"/>
            <a:r>
              <a:rPr lang="en-US" dirty="0" smtClean="0"/>
              <a:t>Massively </a:t>
            </a:r>
            <a:r>
              <a:rPr lang="en-US" dirty="0" smtClean="0"/>
              <a:t>parallel</a:t>
            </a:r>
          </a:p>
          <a:p>
            <a:pPr lvl="1"/>
            <a:r>
              <a:rPr lang="en-US" dirty="0" smtClean="0"/>
              <a:t>Huge speed up for certain types of problem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Physically independent system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Process management</a:t>
            </a:r>
          </a:p>
          <a:p>
            <a:pPr lvl="1"/>
            <a:r>
              <a:rPr lang="en-US" dirty="0" smtClean="0"/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3" descr="C:\Users\msh\Desktop\RTVis_Course\Tesla_c1060_3qtr_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733800"/>
            <a:ext cx="3657600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Factory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GPU object when possible</a:t>
            </a:r>
          </a:p>
          <a:p>
            <a:r>
              <a:rPr lang="en-US" dirty="0" smtClean="0"/>
              <a:t>No need to explicitly define GPU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0"/>
            <a:ext cx="86868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// register object factory for GPU image and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filter objects		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ObjectFactoryBase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::RegisterFactory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(GPUImageFactory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))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ObjectFactoryBase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::RegisterFactory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(GPUMeanImageFilterFactory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::New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));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InputPixelType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 2 &gt;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Image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OutputPixelType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2 &gt;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OutputImageType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dirty="0" err="1" smtClean="0">
                <a:solidFill>
                  <a:srgbClr val="FFFF00"/>
                </a:solidFill>
                <a:latin typeface="Courier New"/>
                <a:cs typeface="Courier New"/>
              </a:rPr>
              <a:t>MeanImageFilter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OutputImageType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&gt;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														 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MeanFilterType::Pointer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filter </a:t>
            </a:r>
            <a:r>
              <a:rPr lang="en-US" sz="1600" dirty="0" smtClean="0">
                <a:solidFill>
                  <a:srgbClr val="FFFFFF"/>
                </a:solidFill>
                <a:latin typeface="Courier New"/>
                <a:cs typeface="Courier New"/>
              </a:rPr>
              <a:t>= </a:t>
            </a:r>
            <a:r>
              <a:rPr lang="en-US" sz="16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MeanFilterType::New</a:t>
            </a:r>
            <a:r>
              <a:rPr lang="en-US" sz="1600" dirty="0" smtClean="0">
                <a:solidFill>
                  <a:srgbClr val="FFFFFF"/>
                </a:solidFill>
              </a:rPr>
              <a:t>()</a:t>
            </a:r>
            <a:r>
              <a:rPr lang="en-US" sz="1600" dirty="0" smtClean="0">
                <a:solidFill>
                  <a:srgbClr val="FFFFFF"/>
                </a:solidFill>
              </a:rPr>
              <a:t>;</a:t>
            </a:r>
            <a:endParaRPr lang="en-US" sz="1600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must be casted to </a:t>
            </a:r>
            <a:r>
              <a:rPr lang="en-US" dirty="0" err="1" smtClean="0"/>
              <a:t>GPUImage</a:t>
            </a:r>
            <a:r>
              <a:rPr lang="en-US" dirty="0" smtClean="0"/>
              <a:t> for auto-synchronization for non-pipelined workflow with object factory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GPUTraits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1200" y="3505200"/>
            <a:ext cx="7670800" cy="3108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template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&lt;class 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&gt;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GPUTraits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{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public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: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T   Type;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template 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&lt;class T, unsigned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D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&gt; class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GPUTraits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Image&lt; T, D &gt; &gt;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{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public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: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&lt;T,D&gt;   Type;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InputImageType::Pointer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  </a:t>
            </a:r>
          </a:p>
          <a:p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itk::GPUTraits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; </a:t>
            </a:r>
          </a:p>
          <a:p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GPUImageType::Pointer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dynamic_cast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* &gt;( </a:t>
            </a:r>
            <a:r>
              <a:rPr lang="en-US" sz="1400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</a:t>
            </a:r>
            <a:r>
              <a:rPr lang="en-US" sz="1400" dirty="0" smtClean="0">
                <a:solidFill>
                  <a:srgbClr val="FFFFFF"/>
                </a:solidFill>
                <a:latin typeface="Courier New"/>
                <a:cs typeface="Courier New"/>
              </a:rPr>
              <a:t> );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test_itkGPUImage.cxx</a:t>
            </a:r>
            <a:endParaRPr lang="en-US" dirty="0" smtClean="0"/>
          </a:p>
          <a:p>
            <a:pPr lvl="1"/>
            <a:r>
              <a:rPr lang="en-US" dirty="0" smtClean="0"/>
              <a:t>Simple image algebra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Multiple kernels and command queues</a:t>
            </a:r>
          </a:p>
          <a:p>
            <a:r>
              <a:rPr lang="en-US" dirty="0" err="1" smtClean="0"/>
              <a:t>test_itkGPUImageFilter.cxx</a:t>
            </a:r>
            <a:endParaRPr lang="en-US" dirty="0" smtClean="0"/>
          </a:p>
          <a:p>
            <a:pPr lvl="1"/>
            <a:r>
              <a:rPr lang="en-US" dirty="0" err="1" smtClean="0"/>
              <a:t>GPUMeanImageFilter</a:t>
            </a:r>
            <a:endParaRPr lang="en-US" dirty="0" smtClean="0"/>
          </a:p>
          <a:p>
            <a:pPr lvl="1"/>
            <a:r>
              <a:rPr lang="en-US" dirty="0" smtClean="0"/>
              <a:t>Pipeline and object factory</a:t>
            </a:r>
          </a:p>
          <a:p>
            <a:pPr lvl="1"/>
            <a:r>
              <a:rPr lang="en-US" dirty="0" err="1" smtClean="0"/>
              <a:t>ctest</a:t>
            </a:r>
            <a:r>
              <a:rPr lang="en-US" dirty="0" smtClean="0"/>
              <a:t> –R </a:t>
            </a:r>
            <a:r>
              <a:rPr lang="en-US" dirty="0" err="1" smtClean="0"/>
              <a:t>gpuImageFilterTest</a:t>
            </a:r>
            <a:r>
              <a:rPr lang="en-US" dirty="0" smtClean="0"/>
              <a:t> -V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r>
              <a:rPr lang="en-US" dirty="0" smtClean="0"/>
              <a:t>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Multi-GPU support</a:t>
            </a:r>
          </a:p>
          <a:p>
            <a:pPr lvl="1"/>
            <a:r>
              <a:rPr lang="en-US" dirty="0" err="1" smtClean="0"/>
              <a:t>GPUThreadedGenerateData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InPlace</a:t>
            </a:r>
            <a:r>
              <a:rPr lang="en-US" dirty="0" smtClean="0"/>
              <a:t> filter base class</a:t>
            </a:r>
          </a:p>
          <a:p>
            <a:pPr lvl="1"/>
            <a:r>
              <a:rPr lang="en-US" dirty="0" smtClean="0"/>
              <a:t>Grafting for </a:t>
            </a:r>
            <a:r>
              <a:rPr lang="en-US" dirty="0" err="1" smtClean="0"/>
              <a:t>GPUImage</a:t>
            </a:r>
            <a:endParaRPr lang="en-US" dirty="0" smtClean="0"/>
          </a:p>
          <a:p>
            <a:r>
              <a:rPr lang="en-US" dirty="0" err="1" smtClean="0"/>
              <a:t>GPUImage</a:t>
            </a:r>
            <a:r>
              <a:rPr lang="en-US" dirty="0" smtClean="0"/>
              <a:t> internal types</a:t>
            </a:r>
          </a:p>
          <a:p>
            <a:pPr lvl="1"/>
            <a:r>
              <a:rPr lang="en-US" dirty="0" smtClean="0"/>
              <a:t>Buffer, image (texture)</a:t>
            </a:r>
          </a:p>
          <a:p>
            <a:r>
              <a:rPr lang="en-US" dirty="0" smtClean="0"/>
              <a:t>Basic filters</a:t>
            </a:r>
          </a:p>
          <a:p>
            <a:pPr lvl="1"/>
            <a:r>
              <a:rPr lang="en-US" dirty="0" smtClean="0"/>
              <a:t>Level set, registration,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code in </a:t>
            </a:r>
            <a:r>
              <a:rPr lang="en-US" dirty="0" err="1" smtClean="0"/>
              <a:t>gerrit</a:t>
            </a:r>
            <a:endParaRPr lang="en-US" dirty="0" smtClean="0"/>
          </a:p>
          <a:p>
            <a:pPr lvl="1">
              <a:spcAft>
                <a:spcPts val="1800"/>
              </a:spcAft>
            </a:pPr>
            <a:r>
              <a:rPr lang="en-US" sz="2400" dirty="0" smtClean="0">
                <a:solidFill>
                  <a:srgbClr val="FFFFFF"/>
                </a:solidFill>
              </a:rPr>
              <a:t>http://review.source.kitware.com/#change,</a:t>
            </a:r>
            <a:r>
              <a:rPr lang="en-US" sz="2400" dirty="0" smtClean="0">
                <a:solidFill>
                  <a:srgbClr val="FFFFFF"/>
                </a:solidFill>
              </a:rPr>
              <a:t>800</a:t>
            </a:r>
          </a:p>
          <a:p>
            <a:r>
              <a:rPr lang="en-US" dirty="0" err="1" smtClean="0"/>
              <a:t>OpenCL</a:t>
            </a:r>
            <a:endParaRPr lang="en-US" dirty="0" smtClean="0"/>
          </a:p>
          <a:p>
            <a:pPr lvl="1"/>
            <a:r>
              <a:rPr lang="en-US" sz="2400" dirty="0" smtClean="0"/>
              <a:t>http://</a:t>
            </a:r>
            <a:r>
              <a:rPr lang="en-US" sz="2400" dirty="0" err="1" smtClean="0"/>
              <a:t>www.khronos.org/opencl</a:t>
            </a:r>
            <a:r>
              <a:rPr lang="en-US" sz="2400" dirty="0" smtClean="0"/>
              <a:t>/</a:t>
            </a:r>
          </a:p>
          <a:p>
            <a:pPr lvl="1"/>
            <a:r>
              <a:rPr lang="en-US" sz="2400" dirty="0" smtClean="0"/>
              <a:t>http://www.nvidia.com/object/</a:t>
            </a:r>
            <a:r>
              <a:rPr lang="en-US" sz="2400" dirty="0" smtClean="0"/>
              <a:t>cuda_opencl_new.html</a:t>
            </a:r>
          </a:p>
          <a:p>
            <a:pPr lvl="1"/>
            <a:r>
              <a:rPr lang="en-US" sz="2400" dirty="0" smtClean="0"/>
              <a:t>http://</a:t>
            </a:r>
            <a:r>
              <a:rPr lang="en-US" sz="2400" dirty="0" err="1" smtClean="0"/>
              <a:t>developer.amd.com/zones/OpenCLZone/pages/</a:t>
            </a:r>
            <a:r>
              <a:rPr lang="en-US" sz="2400" dirty="0" err="1" smtClean="0"/>
              <a:t>default.aspx</a:t>
            </a:r>
            <a:endParaRPr lang="en-US" sz="2400" dirty="0" smtClean="0"/>
          </a:p>
          <a:p>
            <a:pPr lvl="1"/>
            <a:r>
              <a:rPr lang="en-US" sz="2400" dirty="0" err="1" smtClean="0"/>
              <a:t>http://software.intel.com/en-us/articles/intel-opencl-sdk</a:t>
            </a:r>
            <a:r>
              <a:rPr lang="en-US" sz="2400" dirty="0" smtClean="0"/>
              <a:t>/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352675"/>
            <a:ext cx="77724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847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</a:t>
            </a:r>
            <a:r>
              <a:rPr lang="en-US" dirty="0" smtClean="0"/>
              <a:t> high-</a:t>
            </a:r>
          </a:p>
          <a:p>
            <a:r>
              <a:rPr lang="en-US" dirty="0" smtClean="0"/>
              <a:t>GPU data </a:t>
            </a:r>
            <a:r>
              <a:rPr lang="en-US" dirty="0" smtClean="0"/>
              <a:t>structure and</a:t>
            </a:r>
            <a:r>
              <a:rPr lang="en-US" dirty="0" smtClean="0"/>
              <a:t> filter</a:t>
            </a:r>
          </a:p>
          <a:p>
            <a:pPr lvl="1"/>
            <a:r>
              <a:rPr lang="en-US" dirty="0" smtClean="0"/>
              <a:t>Developer only need to implement GPU kernel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ITK will do dirty jobs</a:t>
            </a:r>
          </a:p>
          <a:p>
            <a:r>
              <a:rPr lang="en-US" dirty="0" smtClean="0"/>
              <a:t>GPU image filter framework</a:t>
            </a:r>
          </a:p>
          <a:p>
            <a:pPr lvl="1"/>
            <a:r>
              <a:rPr lang="en-US" dirty="0" smtClean="0"/>
              <a:t>GPU filter template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Pipelining support</a:t>
            </a:r>
          </a:p>
          <a:p>
            <a:r>
              <a:rPr lang="en-US" dirty="0" err="1" smtClean="0"/>
              <a:t>OpenCL</a:t>
            </a:r>
            <a:endParaRPr lang="en-US" dirty="0" smtClean="0"/>
          </a:p>
          <a:p>
            <a:pPr lvl="1"/>
            <a:r>
              <a:rPr lang="en-US" dirty="0" smtClean="0"/>
              <a:t>Industry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GPU Draft Implementation done?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Yes: </a:t>
            </a:r>
            <a:r>
              <a:rPr lang="en-US" sz="2400" dirty="0" smtClean="0">
                <a:solidFill>
                  <a:srgbClr val="FFFFFF"/>
                </a:solidFill>
              </a:rPr>
              <a:t>http://review.source.kitware.com/#change,</a:t>
            </a:r>
            <a:r>
              <a:rPr lang="en-US" sz="2400" dirty="0" smtClean="0">
                <a:solidFill>
                  <a:srgbClr val="FFFFFF"/>
                </a:solidFill>
              </a:rPr>
              <a:t>800</a:t>
            </a:r>
            <a:endParaRPr lang="en-US" dirty="0" smtClean="0"/>
          </a:p>
          <a:p>
            <a:r>
              <a:rPr lang="en-US" dirty="0" smtClean="0"/>
              <a:t>What do we have now? </a:t>
            </a:r>
          </a:p>
          <a:p>
            <a:pPr lvl="1"/>
            <a:r>
              <a:rPr lang="en-US" dirty="0" smtClean="0"/>
              <a:t>Basic GPU computing framework</a:t>
            </a:r>
          </a:p>
          <a:p>
            <a:pPr lvl="1"/>
            <a:r>
              <a:rPr lang="en-US" dirty="0" smtClean="0"/>
              <a:t>GPU image and filter class</a:t>
            </a:r>
          </a:p>
          <a:p>
            <a:pPr lvl="1"/>
            <a:r>
              <a:rPr lang="en-US" dirty="0" smtClean="0"/>
              <a:t>Pipeline and Object Factory supports</a:t>
            </a:r>
          </a:p>
          <a:p>
            <a:pPr lvl="1"/>
            <a:r>
              <a:rPr lang="en-US" dirty="0" smtClean="0"/>
              <a:t>Basic </a:t>
            </a:r>
            <a:r>
              <a:rPr lang="en-US" dirty="0" err="1" smtClean="0"/>
              <a:t>CMake</a:t>
            </a:r>
            <a:r>
              <a:rPr lang="en-US" dirty="0" smtClean="0"/>
              <a:t> setup for GPU code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CMake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ITK_USE_GPU</a:t>
            </a:r>
          </a:p>
          <a:p>
            <a:pPr lvl="1"/>
            <a:r>
              <a:rPr lang="en-US" dirty="0" smtClean="0"/>
              <a:t>OFF by default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Self-contained in Code/GPU except a few minor modification of existing files</a:t>
            </a:r>
          </a:p>
          <a:p>
            <a:r>
              <a:rPr lang="en-US" dirty="0" err="1" smtClean="0"/>
              <a:t>OpenCL</a:t>
            </a:r>
            <a:r>
              <a:rPr lang="en-US" dirty="0" smtClean="0"/>
              <a:t> source file location</a:t>
            </a:r>
          </a:p>
          <a:p>
            <a:pPr lvl="1"/>
            <a:r>
              <a:rPr lang="en-US" dirty="0" err="1" smtClean="0"/>
              <a:t>binary_dir</a:t>
            </a:r>
            <a:r>
              <a:rPr lang="en-US" dirty="0" smtClean="0"/>
              <a:t>/Code/GPU</a:t>
            </a:r>
          </a:p>
          <a:p>
            <a:pPr lvl="1"/>
            <a:r>
              <a:rPr lang="en-US" dirty="0" err="1" smtClean="0"/>
              <a:t>binary_dir</a:t>
            </a:r>
            <a:r>
              <a:rPr lang="en-US" dirty="0" smtClean="0"/>
              <a:t> is written into </a:t>
            </a:r>
            <a:r>
              <a:rPr lang="en-US" dirty="0" err="1" smtClean="0"/>
              <a:t>pathToOpenCLSourceCode.h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" name="Group 53"/>
          <p:cNvGrpSpPr/>
          <p:nvPr/>
        </p:nvGrpSpPr>
        <p:grpSpPr>
          <a:xfrm>
            <a:off x="533400" y="533400"/>
            <a:ext cx="8153400" cy="5627132"/>
            <a:chOff x="533400" y="773668"/>
            <a:chExt cx="8153400" cy="5627132"/>
          </a:xfrm>
        </p:grpSpPr>
        <p:sp>
          <p:nvSpPr>
            <p:cNvPr id="5" name="Rectangle 4"/>
            <p:cNvSpPr/>
            <p:nvPr/>
          </p:nvSpPr>
          <p:spPr>
            <a:xfrm>
              <a:off x="533400" y="1143000"/>
              <a:ext cx="8153400" cy="5257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50800">
              <a:noFill/>
            </a:ln>
            <a:effectLst>
              <a:outerShdw blurRad="40000" dist="23000" dir="5400000" rotWithShape="0">
                <a:schemeClr val="bg1">
                  <a:lumMod val="75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8038" y="773668"/>
              <a:ext cx="2798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Platforms: </a:t>
              </a:r>
              <a:r>
                <a:rPr lang="en-US" dirty="0" smtClean="0">
                  <a:solidFill>
                    <a:schemeClr val="bg1"/>
                  </a:solidFill>
                </a:rPr>
                <a:t>NVIDIA, ATI, Intel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52"/>
          <p:cNvGrpSpPr/>
          <p:nvPr/>
        </p:nvGrpSpPr>
        <p:grpSpPr>
          <a:xfrm>
            <a:off x="800100" y="1066800"/>
            <a:ext cx="7581900" cy="4839732"/>
            <a:chOff x="800100" y="1307068"/>
            <a:chExt cx="7581900" cy="4839732"/>
          </a:xfrm>
        </p:grpSpPr>
        <p:sp>
          <p:nvSpPr>
            <p:cNvPr id="9" name="Rectangle 8"/>
            <p:cNvSpPr/>
            <p:nvPr/>
          </p:nvSpPr>
          <p:spPr>
            <a:xfrm>
              <a:off x="800100" y="1676400"/>
              <a:ext cx="7581900" cy="4470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08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40289" y="1307068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Devices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50"/>
          <p:cNvGrpSpPr/>
          <p:nvPr/>
        </p:nvGrpSpPr>
        <p:grpSpPr>
          <a:xfrm>
            <a:off x="977900" y="1498600"/>
            <a:ext cx="7238999" cy="3976132"/>
            <a:chOff x="977900" y="1815068"/>
            <a:chExt cx="7238999" cy="3976132"/>
          </a:xfrm>
        </p:grpSpPr>
        <p:sp>
          <p:nvSpPr>
            <p:cNvPr id="44" name="Rounded Rectangle 43"/>
            <p:cNvSpPr/>
            <p:nvPr/>
          </p:nvSpPr>
          <p:spPr>
            <a:xfrm>
              <a:off x="977900" y="2209800"/>
              <a:ext cx="7238999" cy="35814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40200" y="181506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Context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46"/>
          <p:cNvGrpSpPr/>
          <p:nvPr/>
        </p:nvGrpSpPr>
        <p:grpSpPr>
          <a:xfrm>
            <a:off x="5092700" y="1893332"/>
            <a:ext cx="2819400" cy="2068094"/>
            <a:chOff x="5092700" y="2209800"/>
            <a:chExt cx="2819400" cy="2068094"/>
          </a:xfrm>
        </p:grpSpPr>
        <p:sp>
          <p:nvSpPr>
            <p:cNvPr id="11" name="Rounded Rectangle 10"/>
            <p:cNvSpPr/>
            <p:nvPr/>
          </p:nvSpPr>
          <p:spPr>
            <a:xfrm>
              <a:off x="5092700" y="2590800"/>
              <a:ext cx="1371600" cy="168709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239859" y="2998692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245100" y="3379692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246147" y="3754398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21300" y="25908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Kernels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540500" y="2590800"/>
              <a:ext cx="1371600" cy="168709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687659" y="2998692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692900" y="3379692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6693947" y="3754398"/>
              <a:ext cx="1072041" cy="28420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69100" y="25908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Kernels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28279" y="2209800"/>
              <a:ext cx="10720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Programs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7" name="Group 49"/>
          <p:cNvGrpSpPr/>
          <p:nvPr/>
        </p:nvGrpSpPr>
        <p:grpSpPr>
          <a:xfrm>
            <a:off x="1135415" y="2045732"/>
            <a:ext cx="3089980" cy="3064934"/>
            <a:chOff x="1135415" y="2362200"/>
            <a:chExt cx="3089980" cy="3064934"/>
          </a:xfrm>
        </p:grpSpPr>
        <p:sp>
          <p:nvSpPr>
            <p:cNvPr id="15" name="TextBox 14"/>
            <p:cNvSpPr txBox="1"/>
            <p:nvPr/>
          </p:nvSpPr>
          <p:spPr>
            <a:xfrm>
              <a:off x="1715611" y="2362200"/>
              <a:ext cx="1921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Command Queues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29" name="Group 45"/>
            <p:cNvGrpSpPr/>
            <p:nvPr/>
          </p:nvGrpSpPr>
          <p:grpSpPr>
            <a:xfrm>
              <a:off x="1135415" y="2836334"/>
              <a:ext cx="3089980" cy="2590800"/>
              <a:chOff x="1135415" y="2836334"/>
              <a:chExt cx="3089980" cy="2590800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1135415" y="2836334"/>
                <a:ext cx="3089980" cy="60960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135415" y="3826934"/>
                <a:ext cx="3089980" cy="60960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135415" y="4817534"/>
                <a:ext cx="3089980" cy="60960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44"/>
          <p:cNvGrpSpPr/>
          <p:nvPr/>
        </p:nvGrpSpPr>
        <p:grpSpPr>
          <a:xfrm>
            <a:off x="1174750" y="2596066"/>
            <a:ext cx="687957" cy="2438400"/>
            <a:chOff x="1174750" y="2912534"/>
            <a:chExt cx="687957" cy="2438400"/>
          </a:xfrm>
        </p:grpSpPr>
        <p:pic>
          <p:nvPicPr>
            <p:cNvPr id="36" name="Picture 3" descr="C:\Users\msh\Desktop\RTVis_Course\Tesla_c1060_3qtr_med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74750" y="3913828"/>
              <a:ext cx="687957" cy="467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3" descr="C:\Users\msh\Desktop\RTVis_Course\Tesla_c1060_3qtr_med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74750" y="4883040"/>
              <a:ext cx="687957" cy="467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3" descr="C:\Users\msh\Desktop\RTVis_Course\Tesla_c1060_3qtr_med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74750" y="2912534"/>
              <a:ext cx="687957" cy="467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" name="Group 48"/>
          <p:cNvGrpSpPr/>
          <p:nvPr/>
        </p:nvGrpSpPr>
        <p:grpSpPr>
          <a:xfrm>
            <a:off x="4254501" y="2807732"/>
            <a:ext cx="946535" cy="1842546"/>
            <a:chOff x="4254501" y="3124200"/>
            <a:chExt cx="946535" cy="1842546"/>
          </a:xfrm>
        </p:grpSpPr>
        <p:sp>
          <p:nvSpPr>
            <p:cNvPr id="30" name="Freeform 29"/>
            <p:cNvSpPr/>
            <p:nvPr/>
          </p:nvSpPr>
          <p:spPr>
            <a:xfrm>
              <a:off x="4899129" y="3124200"/>
              <a:ext cx="301907" cy="1842546"/>
            </a:xfrm>
            <a:custGeom>
              <a:avLst/>
              <a:gdLst>
                <a:gd name="connsiteX0" fmla="*/ 314607 w 314607"/>
                <a:gd name="connsiteY0" fmla="*/ 0 h 1852490"/>
                <a:gd name="connsiteX1" fmla="*/ 0 w 314607"/>
                <a:gd name="connsiteY1" fmla="*/ 11651 h 1852490"/>
                <a:gd name="connsiteX2" fmla="*/ 11652 w 314607"/>
                <a:gd name="connsiteY2" fmla="*/ 1852490 h 1852490"/>
                <a:gd name="connsiteX3" fmla="*/ 279651 w 314607"/>
                <a:gd name="connsiteY3" fmla="*/ 1840839 h 1852490"/>
                <a:gd name="connsiteX0" fmla="*/ 314607 w 314607"/>
                <a:gd name="connsiteY0" fmla="*/ 0 h 1860547"/>
                <a:gd name="connsiteX1" fmla="*/ 0 w 314607"/>
                <a:gd name="connsiteY1" fmla="*/ 11651 h 1860547"/>
                <a:gd name="connsiteX2" fmla="*/ 11652 w 314607"/>
                <a:gd name="connsiteY2" fmla="*/ 1852490 h 1860547"/>
                <a:gd name="connsiteX3" fmla="*/ 267999 w 314607"/>
                <a:gd name="connsiteY3" fmla="*/ 1860547 h 1860547"/>
                <a:gd name="connsiteX0" fmla="*/ 314607 w 314607"/>
                <a:gd name="connsiteY0" fmla="*/ 0 h 1852490"/>
                <a:gd name="connsiteX1" fmla="*/ 0 w 314607"/>
                <a:gd name="connsiteY1" fmla="*/ 11651 h 1852490"/>
                <a:gd name="connsiteX2" fmla="*/ 11652 w 314607"/>
                <a:gd name="connsiteY2" fmla="*/ 1852490 h 1852490"/>
                <a:gd name="connsiteX3" fmla="*/ 248949 w 314607"/>
                <a:gd name="connsiteY3" fmla="*/ 1816097 h 1852490"/>
                <a:gd name="connsiteX0" fmla="*/ 314607 w 314607"/>
                <a:gd name="connsiteY0" fmla="*/ 0 h 1930397"/>
                <a:gd name="connsiteX1" fmla="*/ 0 w 314607"/>
                <a:gd name="connsiteY1" fmla="*/ 11651 h 1930397"/>
                <a:gd name="connsiteX2" fmla="*/ 11652 w 314607"/>
                <a:gd name="connsiteY2" fmla="*/ 1852490 h 1930397"/>
                <a:gd name="connsiteX3" fmla="*/ 229899 w 314607"/>
                <a:gd name="connsiteY3" fmla="*/ 1930397 h 1930397"/>
                <a:gd name="connsiteX0" fmla="*/ 314607 w 314607"/>
                <a:gd name="connsiteY0" fmla="*/ 0 h 1854197"/>
                <a:gd name="connsiteX1" fmla="*/ 0 w 314607"/>
                <a:gd name="connsiteY1" fmla="*/ 11651 h 1854197"/>
                <a:gd name="connsiteX2" fmla="*/ 11652 w 314607"/>
                <a:gd name="connsiteY2" fmla="*/ 1852490 h 1854197"/>
                <a:gd name="connsiteX3" fmla="*/ 236249 w 314607"/>
                <a:gd name="connsiteY3" fmla="*/ 1854197 h 1854197"/>
                <a:gd name="connsiteX0" fmla="*/ 301907 w 301907"/>
                <a:gd name="connsiteY0" fmla="*/ 1049 h 1842546"/>
                <a:gd name="connsiteX1" fmla="*/ 0 w 301907"/>
                <a:gd name="connsiteY1" fmla="*/ 0 h 1842546"/>
                <a:gd name="connsiteX2" fmla="*/ 11652 w 301907"/>
                <a:gd name="connsiteY2" fmla="*/ 1840839 h 1842546"/>
                <a:gd name="connsiteX3" fmla="*/ 236249 w 301907"/>
                <a:gd name="connsiteY3" fmla="*/ 1842546 h 1842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1907" h="1842546">
                  <a:moveTo>
                    <a:pt x="301907" y="1049"/>
                  </a:moveTo>
                  <a:lnTo>
                    <a:pt x="0" y="0"/>
                  </a:lnTo>
                  <a:lnTo>
                    <a:pt x="11652" y="1840839"/>
                  </a:lnTo>
                  <a:lnTo>
                    <a:pt x="236249" y="1842546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10800000">
              <a:off x="4254501" y="4152899"/>
              <a:ext cx="644631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51"/>
          <p:cNvGrpSpPr/>
          <p:nvPr/>
        </p:nvGrpSpPr>
        <p:grpSpPr>
          <a:xfrm>
            <a:off x="5180552" y="4052332"/>
            <a:ext cx="2666999" cy="1259306"/>
            <a:chOff x="5180552" y="4368800"/>
            <a:chExt cx="2666999" cy="1259306"/>
          </a:xfrm>
        </p:grpSpPr>
        <p:sp>
          <p:nvSpPr>
            <p:cNvPr id="14" name="TextBox 13"/>
            <p:cNvSpPr txBox="1"/>
            <p:nvPr/>
          </p:nvSpPr>
          <p:spPr>
            <a:xfrm>
              <a:off x="5854700" y="4368800"/>
              <a:ext cx="13148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GPU Images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41" name="Group 47"/>
            <p:cNvGrpSpPr/>
            <p:nvPr/>
          </p:nvGrpSpPr>
          <p:grpSpPr>
            <a:xfrm>
              <a:off x="5180552" y="4724400"/>
              <a:ext cx="2666999" cy="903706"/>
              <a:chOff x="5180552" y="4724400"/>
              <a:chExt cx="2666999" cy="903706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180552" y="4724400"/>
                <a:ext cx="838200" cy="903706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094951" y="4724400"/>
                <a:ext cx="838200" cy="903706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009351" y="4724400"/>
                <a:ext cx="838200" cy="903706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GPU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GPUContextManager</a:t>
            </a:r>
            <a:endParaRPr lang="en-US" dirty="0" smtClean="0"/>
          </a:p>
          <a:p>
            <a:r>
              <a:rPr lang="en-US" dirty="0" err="1" smtClean="0"/>
              <a:t>GPUDataManager</a:t>
            </a:r>
            <a:endParaRPr lang="en-US" dirty="0" smtClean="0"/>
          </a:p>
          <a:p>
            <a:pPr lvl="1"/>
            <a:r>
              <a:rPr lang="en-US" dirty="0" err="1" smtClean="0"/>
              <a:t>GPUImageDataManager</a:t>
            </a:r>
            <a:endParaRPr lang="en-US" dirty="0" smtClean="0"/>
          </a:p>
          <a:p>
            <a:pPr>
              <a:spcAft>
                <a:spcPts val="2400"/>
              </a:spcAft>
            </a:pPr>
            <a:r>
              <a:rPr lang="en-US" dirty="0" err="1" smtClean="0"/>
              <a:t>GPUKernelManager</a:t>
            </a:r>
            <a:endParaRPr lang="en-US" dirty="0" smtClean="0"/>
          </a:p>
          <a:p>
            <a:r>
              <a:rPr lang="en-US" dirty="0" err="1" smtClean="0"/>
              <a:t>GPUImage</a:t>
            </a:r>
            <a:endParaRPr lang="en-US" dirty="0" smtClean="0"/>
          </a:p>
          <a:p>
            <a:r>
              <a:rPr lang="en-US" dirty="0" err="1" smtClean="0"/>
              <a:t>GPUImageToImageFilter</a:t>
            </a:r>
            <a:endParaRPr lang="en-US" dirty="0" smtClean="0"/>
          </a:p>
          <a:p>
            <a:pPr lvl="1"/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62000" y="1435100"/>
            <a:ext cx="7637922" cy="2222500"/>
            <a:chOff x="762000" y="1435100"/>
            <a:chExt cx="7637922" cy="2222500"/>
          </a:xfrm>
        </p:grpSpPr>
        <p:sp>
          <p:nvSpPr>
            <p:cNvPr id="5" name="Rectangle 4"/>
            <p:cNvSpPr/>
            <p:nvPr/>
          </p:nvSpPr>
          <p:spPr>
            <a:xfrm>
              <a:off x="762000" y="1435100"/>
              <a:ext cx="5029200" cy="22225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43600" y="2329934"/>
              <a:ext cx="24563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Basic GPU Objects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0" y="4000500"/>
            <a:ext cx="7932473" cy="1638300"/>
            <a:chOff x="762000" y="4000500"/>
            <a:chExt cx="7932473" cy="1638300"/>
          </a:xfrm>
        </p:grpSpPr>
        <p:sp>
          <p:nvSpPr>
            <p:cNvPr id="7" name="Rectangle 6"/>
            <p:cNvSpPr/>
            <p:nvPr/>
          </p:nvSpPr>
          <p:spPr>
            <a:xfrm>
              <a:off x="762000" y="4000500"/>
              <a:ext cx="5029200" cy="1638300"/>
            </a:xfrm>
            <a:prstGeom prst="rect">
              <a:avLst/>
            </a:prstGeom>
            <a:noFill/>
            <a:ln w="254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3600" y="4572000"/>
              <a:ext cx="27508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FF00"/>
                  </a:solidFill>
                </a:rPr>
                <a:t>ITK Object Extension</a:t>
              </a:r>
              <a:endParaRPr lang="en-US" sz="2400" dirty="0">
                <a:solidFill>
                  <a:srgbClr val="00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Context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GPU resource manager</a:t>
            </a:r>
          </a:p>
          <a:p>
            <a:pPr lvl="1"/>
            <a:r>
              <a:rPr lang="en-US" dirty="0" smtClean="0"/>
              <a:t>One instance per process</a:t>
            </a:r>
          </a:p>
          <a:p>
            <a:pPr lvl="1"/>
            <a:r>
              <a:rPr lang="en-US" dirty="0" smtClean="0"/>
              <a:t>All GPU objects should have a pointer to it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Platforms</a:t>
            </a:r>
          </a:p>
          <a:p>
            <a:pPr lvl="1"/>
            <a:r>
              <a:rPr lang="en-US" dirty="0" smtClean="0"/>
              <a:t>Devices</a:t>
            </a:r>
          </a:p>
          <a:p>
            <a:pPr lvl="1"/>
            <a:r>
              <a:rPr lang="en-US" dirty="0" smtClean="0"/>
              <a:t>Contexts</a:t>
            </a:r>
          </a:p>
          <a:p>
            <a:pPr lvl="1"/>
            <a:r>
              <a:rPr lang="en-US" dirty="0" smtClean="0"/>
              <a:t>Command queues</a:t>
            </a:r>
          </a:p>
          <a:p>
            <a:pPr lvl="2"/>
            <a:r>
              <a:rPr lang="en-US" sz="2000" dirty="0" err="1" smtClean="0">
                <a:latin typeface="Courier New"/>
                <a:cs typeface="Courier New"/>
              </a:rPr>
              <a:t>GetCommandQueue</a:t>
            </a:r>
            <a:r>
              <a:rPr lang="en-US" sz="2000" dirty="0" smtClean="0">
                <a:latin typeface="Courier New"/>
                <a:cs typeface="Courier New"/>
              </a:rPr>
              <a:t>(), </a:t>
            </a:r>
            <a:r>
              <a:rPr lang="en-US" sz="2000" dirty="0" err="1" smtClean="0">
                <a:latin typeface="Courier New"/>
                <a:cs typeface="Courier New"/>
              </a:rPr>
              <a:t>GetNumCommandQueue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14172</TotalTime>
  <Words>2728</Words>
  <Application>Microsoft Macintosh PowerPoint</Application>
  <PresentationFormat>On-screen Show (4:3)</PresentationFormat>
  <Paragraphs>466</Paragraphs>
  <Slides>35</Slides>
  <Notes>8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GPU Acceleration in ITK v4</vt:lpstr>
      <vt:lpstr>Overview</vt:lpstr>
      <vt:lpstr>GPU Acceleration</vt:lpstr>
      <vt:lpstr>Proposal</vt:lpstr>
      <vt:lpstr>Quick Summary</vt:lpstr>
      <vt:lpstr>CMake Setup</vt:lpstr>
      <vt:lpstr>Slide 7</vt:lpstr>
      <vt:lpstr>New GPU Classes</vt:lpstr>
      <vt:lpstr>GPU Context Manager</vt:lpstr>
      <vt:lpstr>GPU Data Manager</vt:lpstr>
      <vt:lpstr>Synchronization</vt:lpstr>
      <vt:lpstr>Data Manager Example</vt:lpstr>
      <vt:lpstr>Data Manager Example (cont’d)</vt:lpstr>
      <vt:lpstr>Create Your Own GPU Data Manager</vt:lpstr>
      <vt:lpstr>GPU Image</vt:lpstr>
      <vt:lpstr>GPU Image</vt:lpstr>
      <vt:lpstr>GPU Kernel Manager</vt:lpstr>
      <vt:lpstr>Kernel Manager Example</vt:lpstr>
      <vt:lpstr>Kernel Manager Example(cont’d)</vt:lpstr>
      <vt:lpstr>OpenCL Source Code Example</vt:lpstr>
      <vt:lpstr>GPUImageToImageFilter</vt:lpstr>
      <vt:lpstr>Create Your Own GPU Image Filter</vt:lpstr>
      <vt:lpstr>Example: GPUMeanImageFilter</vt:lpstr>
      <vt:lpstr>Example: GPUMeanImageFilter</vt:lpstr>
      <vt:lpstr>Example: GPUMeanImageFilter</vt:lpstr>
      <vt:lpstr>Slide 26</vt:lpstr>
      <vt:lpstr>Big Picture: Collaboration Diagram</vt:lpstr>
      <vt:lpstr>Pipeline Support</vt:lpstr>
      <vt:lpstr>Complicated Filter Design</vt:lpstr>
      <vt:lpstr>Object Factory Support</vt:lpstr>
      <vt:lpstr>Type Casting</vt:lpstr>
      <vt:lpstr>Examples</vt:lpstr>
      <vt:lpstr>ToDo List</vt:lpstr>
      <vt:lpstr>Useful Links</vt:lpstr>
      <vt:lpstr>Questions?</vt:lpstr>
    </vt:vector>
  </TitlesOfParts>
  <Company>Harvard University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Won-Ki Jeong</dc:creator>
  <cp:lastModifiedBy>Won-Ki Jeong</cp:lastModifiedBy>
  <cp:revision>343</cp:revision>
  <dcterms:created xsi:type="dcterms:W3CDTF">2011-01-31T14:44:21Z</dcterms:created>
  <dcterms:modified xsi:type="dcterms:W3CDTF">2011-02-02T15:49:56Z</dcterms:modified>
</cp:coreProperties>
</file>